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186" y="257076"/>
            <a:ext cx="6404051" cy="1012431"/>
          </a:xfrm>
        </p:spPr>
        <p:txBody>
          <a:bodyPr/>
          <a:lstStyle/>
          <a:p>
            <a:r>
              <a:rPr lang="en-US" sz="2800" dirty="0"/>
              <a:t>BEOGRAD</a:t>
            </a:r>
            <a:br>
              <a:rPr lang="en-US" sz="2800" dirty="0"/>
            </a:br>
            <a:r>
              <a:rPr lang="en-US" sz="2800" dirty="0" err="1"/>
              <a:t>zanimljivosti</a:t>
            </a:r>
            <a:r>
              <a:rPr lang="en-US" sz="2800" dirty="0"/>
              <a:t> o mom </a:t>
            </a:r>
            <a:r>
              <a:rPr lang="en-US" sz="2800" dirty="0" err="1"/>
              <a:t>rodnom</a:t>
            </a:r>
            <a:r>
              <a:rPr lang="en-US" sz="2800" dirty="0"/>
              <a:t> </a:t>
            </a:r>
            <a:r>
              <a:rPr lang="en-US" sz="2800" dirty="0" err="1"/>
              <a:t>gradu</a:t>
            </a:r>
            <a:endParaRPr lang="sr-Latn-R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8810" y="6432315"/>
            <a:ext cx="8825658" cy="425685"/>
          </a:xfrm>
        </p:spPr>
        <p:txBody>
          <a:bodyPr/>
          <a:lstStyle/>
          <a:p>
            <a:pPr algn="r"/>
            <a:r>
              <a:rPr lang="en-US" dirty="0" err="1"/>
              <a:t>Projektna</a:t>
            </a:r>
            <a:r>
              <a:rPr lang="en-US" dirty="0"/>
              <a:t> </a:t>
            </a:r>
            <a:r>
              <a:rPr lang="en-US" dirty="0" err="1"/>
              <a:t>nastava</a:t>
            </a:r>
            <a:r>
              <a:rPr lang="en-US" dirty="0"/>
              <a:t> / Marta </a:t>
            </a:r>
            <a:r>
              <a:rPr lang="en-US" dirty="0" err="1"/>
              <a:t>vukovi</a:t>
            </a:r>
            <a:r>
              <a:rPr lang="sr-Latn-RS" dirty="0"/>
              <a:t>ć</a:t>
            </a:r>
            <a:r>
              <a:rPr lang="en-US" dirty="0"/>
              <a:t> III-4</a:t>
            </a:r>
            <a:endParaRPr lang="sr-Latn-RS" dirty="0"/>
          </a:p>
        </p:txBody>
      </p:sp>
      <p:pic>
        <p:nvPicPr>
          <p:cNvPr id="4" name="Picture 3" descr="http://www.serbia.com/wp-content/uploads/2016/04/Kalemegdan-Goran-Bojkovic-naslovna-e14607293762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1" y="1513839"/>
            <a:ext cx="8384147" cy="491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22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="" xmlns:a16="http://schemas.microsoft.com/office/drawing/2014/main" id="{67349D90-BED5-48D4-853F-EC57A165E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7853" y="1133061"/>
            <a:ext cx="1262270" cy="5546035"/>
          </a:xfrm>
        </p:spPr>
        <p:txBody>
          <a:bodyPr vert="wordArtVert">
            <a:noAutofit/>
          </a:bodyPr>
          <a:lstStyle/>
          <a:p>
            <a:r>
              <a:rPr lang="en-GB" sz="6000" dirty="0"/>
              <a:t>HVALA</a:t>
            </a:r>
            <a:endParaRPr lang="sr-Latn-RS" sz="6000" dirty="0"/>
          </a:p>
        </p:txBody>
      </p:sp>
      <p:pic>
        <p:nvPicPr>
          <p:cNvPr id="9218" name="Picture 2" descr="Beograd Images, Stock Photos &amp; Vectors | Shutterstock">
            <a:extLst>
              <a:ext uri="{FF2B5EF4-FFF2-40B4-BE49-F238E27FC236}">
                <a16:creationId xmlns="" xmlns:a16="http://schemas.microsoft.com/office/drawing/2014/main" id="{A5624D93-6196-4D2E-9B40-40697DBE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0"/>
          <a:stretch/>
        </p:blipFill>
        <p:spPr bwMode="auto">
          <a:xfrm>
            <a:off x="320068" y="459133"/>
            <a:ext cx="9063451" cy="59397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5619333" cy="1115096"/>
          </a:xfrm>
        </p:spPr>
        <p:txBody>
          <a:bodyPr/>
          <a:lstStyle/>
          <a:p>
            <a:r>
              <a:rPr lang="en-US" dirty="0"/>
              <a:t>BEOGRAD</a:t>
            </a:r>
            <a:endParaRPr lang="sr-Latn-R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5" y="1277872"/>
            <a:ext cx="8825658" cy="5154442"/>
          </a:xfrm>
        </p:spPr>
        <p:txBody>
          <a:bodyPr>
            <a:normAutofit lnSpcReduction="10000"/>
          </a:bodyPr>
          <a:lstStyle/>
          <a:p>
            <a:r>
              <a:rPr lang="sr-Latn-RS" cap="none" dirty="0">
                <a:latin typeface="Century Gothic" panose="020B0502020202020204" pitchFamily="34" charset="0"/>
              </a:rPr>
              <a:t>Većina ljudi misli da zna sve o Beogradu</a:t>
            </a:r>
            <a:r>
              <a:rPr lang="en-GB" cap="none" dirty="0">
                <a:latin typeface="Century Gothic" panose="020B0502020202020204" pitchFamily="34" charset="0"/>
              </a:rPr>
              <a:t>, </a:t>
            </a:r>
            <a:r>
              <a:rPr lang="sr-Latn-RS" cap="none" dirty="0">
                <a:latin typeface="Century Gothic" panose="020B0502020202020204" pitchFamily="34" charset="0"/>
              </a:rPr>
              <a:t>grad</a:t>
            </a:r>
            <a:r>
              <a:rPr lang="en-GB" cap="none" dirty="0">
                <a:latin typeface="Century Gothic" panose="020B0502020202020204" pitchFamily="34" charset="0"/>
              </a:rPr>
              <a:t>u</a:t>
            </a:r>
            <a:r>
              <a:rPr lang="sr-Latn-RS" cap="none" dirty="0">
                <a:latin typeface="Century Gothic" panose="020B0502020202020204" pitchFamily="34" charset="0"/>
              </a:rPr>
              <a:t> sa bogatom kulturom, sa znamenitostima na svakom koraku i burnim noćnim životom. </a:t>
            </a:r>
            <a:r>
              <a:rPr lang="en-GB" cap="none" dirty="0">
                <a:latin typeface="Century Gothic" panose="020B0502020202020204" pitchFamily="34" charset="0"/>
              </a:rPr>
              <a:t>Ali </a:t>
            </a:r>
            <a:r>
              <a:rPr lang="en-GB" cap="none" dirty="0" err="1">
                <a:latin typeface="Century Gothic" panose="020B0502020202020204" pitchFamily="34" charset="0"/>
              </a:rPr>
              <a:t>i</a:t>
            </a:r>
            <a:r>
              <a:rPr lang="sr-Latn-RS" cap="none" dirty="0">
                <a:latin typeface="Century Gothic" panose="020B0502020202020204" pitchFamily="34" charset="0"/>
              </a:rPr>
              <a:t> dan danas, </a:t>
            </a:r>
            <a:r>
              <a:rPr lang="en-GB" cap="none" dirty="0" err="1">
                <a:latin typeface="Century Gothic" panose="020B0502020202020204" pitchFamily="34" charset="0"/>
              </a:rPr>
              <a:t>moj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rodni</a:t>
            </a:r>
            <a:r>
              <a:rPr lang="en-GB" cap="none" dirty="0">
                <a:latin typeface="Century Gothic" panose="020B0502020202020204" pitchFamily="34" charset="0"/>
              </a:rPr>
              <a:t> grad </a:t>
            </a:r>
            <a:r>
              <a:rPr lang="sr-Latn-RS" cap="none" dirty="0">
                <a:latin typeface="Century Gothic" panose="020B0502020202020204" pitchFamily="34" charset="0"/>
              </a:rPr>
              <a:t>uspeva da iznenadi ne samo turiste već i ljude koji svakodnevno koračaju nje</a:t>
            </a:r>
            <a:r>
              <a:rPr lang="en-GB" cap="none" dirty="0" err="1">
                <a:latin typeface="Century Gothic" panose="020B0502020202020204" pitchFamily="34" charset="0"/>
              </a:rPr>
              <a:t>govim</a:t>
            </a:r>
            <a:r>
              <a:rPr lang="sr-Latn-RS" cap="none" dirty="0">
                <a:latin typeface="Century Gothic" panose="020B0502020202020204" pitchFamily="34" charset="0"/>
              </a:rPr>
              <a:t> ulicama.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Beograd je grad u kome se čitavi svetovi sudaraju i spajaju, grad u kome se tragovi antičkog doba mešaju sa srednjovekovnim i sa savremenim. Podignut na ušću </a:t>
            </a:r>
            <a:r>
              <a:rPr lang="en-GB" cap="none" dirty="0">
                <a:latin typeface="Century Gothic" panose="020B0502020202020204" pitchFamily="34" charset="0"/>
              </a:rPr>
              <a:t>Save u </a:t>
            </a:r>
            <a:r>
              <a:rPr lang="sr-Latn-RS" cap="none" dirty="0">
                <a:latin typeface="Century Gothic" panose="020B0502020202020204" pitchFamily="34" charset="0"/>
              </a:rPr>
              <a:t>Dunav, njemu je prosto bilo suđeno da bude centar kulturnih i istorijskih zbivanja na Balkanu.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Oko Belog grada vođene su mnoge bitke, bio je uništavan i iznova izgrađivan bezbroj puta, i kao posledica svega sada ga krasi duh koji se može pronaći u njegovoj arhitekturi, znamenitostima, u ljudima i životu u njemu.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Međutim, kako je tempo života u srpskoj prestonici često veoma brz, čak ni Beograđani ne znaju mnoge zanimljivosti i tajne koje njihov grad krije. Baš zato, </a:t>
            </a:r>
            <a:r>
              <a:rPr lang="sr-Latn-RS" cap="none" dirty="0" err="1">
                <a:latin typeface="Century Gothic" panose="020B0502020202020204" pitchFamily="34" charset="0"/>
              </a:rPr>
              <a:t>pripremil</a:t>
            </a:r>
            <a:r>
              <a:rPr lang="en-GB" cap="none" dirty="0">
                <a:latin typeface="Century Gothic" panose="020B0502020202020204" pitchFamily="34" charset="0"/>
              </a:rPr>
              <a:t>a</a:t>
            </a:r>
            <a:r>
              <a:rPr lang="sr-Latn-RS" cap="none" dirty="0">
                <a:latin typeface="Century Gothic" panose="020B0502020202020204" pitchFamily="34" charset="0"/>
              </a:rPr>
              <a:t> s</a:t>
            </a:r>
            <a:r>
              <a:rPr lang="en-GB" cap="none" dirty="0">
                <a:latin typeface="Century Gothic" panose="020B0502020202020204" pitchFamily="34" charset="0"/>
              </a:rPr>
              <a:t>am</a:t>
            </a:r>
            <a:r>
              <a:rPr lang="sr-Latn-RS" cap="none" dirty="0">
                <a:latin typeface="Century Gothic" panose="020B0502020202020204" pitchFamily="34" charset="0"/>
              </a:rPr>
              <a:t> neke fascinantne činjenice o Beogradu koje retko ko zna</a:t>
            </a:r>
            <a:r>
              <a:rPr lang="en-GB" cap="none" dirty="0">
                <a:latin typeface="Century Gothic" panose="020B0502020202020204" pitchFamily="34" charset="0"/>
              </a:rPr>
              <a:t>.</a:t>
            </a:r>
            <a:endParaRPr lang="sr-Latn-RS" cap="none" dirty="0">
              <a:latin typeface="Century Gothic" panose="020B0502020202020204" pitchFamily="34" charset="0"/>
            </a:endParaRPr>
          </a:p>
          <a:p>
            <a:endParaRPr lang="sr-Latn-RS" cap="none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0AC849-EFAE-4DD4-8605-F33DB84C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449" y="1819923"/>
            <a:ext cx="3609455" cy="36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6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pt-BR" sz="3200" dirty="0"/>
              <a:t>Beograd leži na ostacima antičkog grada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5" y="1277872"/>
            <a:ext cx="7175301" cy="5154442"/>
          </a:xfrm>
        </p:spPr>
        <p:txBody>
          <a:bodyPr>
            <a:normAutofit fontScale="92500" lnSpcReduction="20000"/>
          </a:bodyPr>
          <a:lstStyle/>
          <a:p>
            <a:r>
              <a:rPr lang="en-GB" cap="none" dirty="0">
                <a:latin typeface="Century Gothic" panose="020B0502020202020204" pitchFamily="34" charset="0"/>
              </a:rPr>
              <a:t>P</a:t>
            </a:r>
            <a:r>
              <a:rPr lang="sr-Latn-RS" cap="none" dirty="0" err="1">
                <a:latin typeface="Century Gothic" panose="020B0502020202020204" pitchFamily="34" charset="0"/>
              </a:rPr>
              <a:t>rvo</a:t>
            </a:r>
            <a:r>
              <a:rPr lang="sr-Latn-RS" cap="none" dirty="0">
                <a:latin typeface="Century Gothic" panose="020B0502020202020204" pitchFamily="34" charset="0"/>
              </a:rPr>
              <a:t> naselje sagradili su Kelti još u 3. veku pre nove ere, ali ono već u 1. veku </a:t>
            </a:r>
            <a:r>
              <a:rPr lang="sr-Latn-RS" cap="none" dirty="0" err="1">
                <a:latin typeface="Century Gothic" panose="020B0502020202020204" pitchFamily="34" charset="0"/>
              </a:rPr>
              <a:t>p.n.e</a:t>
            </a:r>
            <a:r>
              <a:rPr lang="sr-Latn-RS" cap="none" dirty="0">
                <a:latin typeface="Century Gothic" panose="020B0502020202020204" pitchFamily="34" charset="0"/>
              </a:rPr>
              <a:t>. prelazi u ruke Rimljana koji mu daju ime 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Singidunum</a:t>
            </a:r>
            <a:r>
              <a:rPr lang="sr-Latn-RS" cap="none" dirty="0">
                <a:latin typeface="Century Gothic" panose="020B0502020202020204" pitchFamily="34" charset="0"/>
              </a:rPr>
              <a:t>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Beograd je jedan od najstarijih gradova u Evropi obzirom da su na njegovoj teritoriji </a:t>
            </a:r>
            <a:r>
              <a:rPr lang="sr-Latn-RS" cap="none" dirty="0" err="1">
                <a:latin typeface="Century Gothic" panose="020B0502020202020204" pitchFamily="34" charset="0"/>
              </a:rPr>
              <a:t>naoseobine</a:t>
            </a:r>
            <a:r>
              <a:rPr lang="sr-Latn-RS" cap="none" dirty="0">
                <a:latin typeface="Century Gothic" panose="020B0502020202020204" pitchFamily="34" charset="0"/>
              </a:rPr>
              <a:t> postojale najmanje 7000 godina.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Nedaleko od centra Beograda nalazi se Vinčanska kultura, koja datira između prvih vekova 5. milenijuma </a:t>
            </a:r>
            <a:r>
              <a:rPr lang="sr-Latn-RS" cap="none" dirty="0" err="1">
                <a:latin typeface="Century Gothic" panose="020B0502020202020204" pitchFamily="34" charset="0"/>
              </a:rPr>
              <a:t>p.n.e</a:t>
            </a:r>
            <a:r>
              <a:rPr lang="sr-Latn-RS" cap="none" dirty="0">
                <a:latin typeface="Century Gothic" panose="020B0502020202020204" pitchFamily="34" charset="0"/>
              </a:rPr>
              <a:t>. i prvih vekova 4. milenijuma </a:t>
            </a:r>
            <a:r>
              <a:rPr lang="sr-Latn-RS" cap="none" dirty="0" err="1">
                <a:latin typeface="Century Gothic" panose="020B0502020202020204" pitchFamily="34" charset="0"/>
              </a:rPr>
              <a:t>p.n.e</a:t>
            </a:r>
            <a:r>
              <a:rPr lang="sr-Latn-RS" cap="none" dirty="0">
                <a:latin typeface="Century Gothic" panose="020B0502020202020204" pitchFamily="34" charset="0"/>
              </a:rPr>
              <a:t>.), jedna je od tehnološki najnaprednijih </a:t>
            </a:r>
            <a:r>
              <a:rPr lang="sr-Latn-RS" cap="none" dirty="0" err="1">
                <a:latin typeface="Century Gothic" panose="020B0502020202020204" pitchFamily="34" charset="0"/>
              </a:rPr>
              <a:t>kutura</a:t>
            </a:r>
            <a:r>
              <a:rPr lang="sr-Latn-RS" cap="none" dirty="0">
                <a:latin typeface="Century Gothic" panose="020B0502020202020204" pitchFamily="34" charset="0"/>
              </a:rPr>
              <a:t> Bronzanog doba.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Jedan grad – petnaest imena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Kelti su ga zvali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Singidūn</a:t>
            </a:r>
            <a:r>
              <a:rPr lang="sr-Latn-RS" cap="none" dirty="0">
                <a:latin typeface="Century Gothic" panose="020B0502020202020204" pitchFamily="34" charset="0"/>
              </a:rPr>
              <a:t>(on), Rimljani 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Singidūnum</a:t>
            </a:r>
            <a:r>
              <a:rPr lang="sr-Latn-RS" cap="none" dirty="0">
                <a:latin typeface="Century Gothic" panose="020B0502020202020204" pitchFamily="34" charset="0"/>
              </a:rPr>
              <a:t>, a nakon toga imao je mnogo imena, uključujući: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Alba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Graeca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Alba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Bulgarica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Fehérvár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Nandoralba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Nándorfehérvár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Landorfehérvár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Weißenburg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i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Griechisch-Weißenburg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Castelbianco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Veligradio</a:t>
            </a:r>
            <a:r>
              <a:rPr lang="sr-Latn-RS" b="1" cap="none" dirty="0" err="1">
                <a:latin typeface="Century Gothic" panose="020B0502020202020204" pitchFamily="34" charset="0"/>
              </a:rPr>
              <a:t>n</a:t>
            </a:r>
            <a:r>
              <a:rPr lang="sr-Latn-RS" cap="none" dirty="0">
                <a:latin typeface="Century Gothic" panose="020B0502020202020204" pitchFamily="34" charset="0"/>
              </a:rPr>
              <a:t> ili 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Velegrada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Dar Al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Jihad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(Kuća rata),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Belgrat</a:t>
            </a:r>
            <a:r>
              <a:rPr lang="sr-Latn-RS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i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Prinz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 Eugen </a:t>
            </a:r>
            <a:r>
              <a:rPr lang="sr-Latn-RS" b="1" cap="none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Stadt</a:t>
            </a:r>
            <a:r>
              <a:rPr lang="sr-Latn-RS" cap="none" dirty="0">
                <a:latin typeface="Century Gothic" panose="020B0502020202020204" pitchFamily="34" charset="0"/>
              </a:rPr>
              <a:t>. Ali ime koje se do današnjeg dana </a:t>
            </a:r>
            <a:r>
              <a:rPr lang="sr-Latn-RS" cap="none" dirty="0" err="1">
                <a:latin typeface="Century Gothic" panose="020B0502020202020204" pitchFamily="34" charset="0"/>
              </a:rPr>
              <a:t>zadržal</a:t>
            </a:r>
            <a:r>
              <a:rPr lang="en-GB" cap="none" dirty="0">
                <a:latin typeface="Century Gothic" panose="020B0502020202020204" pitchFamily="34" charset="0"/>
              </a:rPr>
              <a:t>o</a:t>
            </a:r>
            <a:r>
              <a:rPr lang="sr-Latn-RS" cap="none" dirty="0">
                <a:latin typeface="Century Gothic" panose="020B0502020202020204" pitchFamily="34" charset="0"/>
              </a:rPr>
              <a:t> je </a:t>
            </a:r>
            <a:r>
              <a:rPr lang="sr-Latn-RS" b="1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Beograd</a:t>
            </a:r>
            <a:r>
              <a:rPr lang="sr-Latn-RS" cap="none" dirty="0">
                <a:latin typeface="Century Gothic" panose="020B0502020202020204" pitchFamily="34" charset="0"/>
              </a:rPr>
              <a:t>, koji se prvi put spominje 878.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godine</a:t>
            </a:r>
            <a:r>
              <a:rPr lang="en-GB" cap="none" dirty="0">
                <a:latin typeface="Century Gothic" panose="020B0502020202020204" pitchFamily="34" charset="0"/>
              </a:rPr>
              <a:t>.</a:t>
            </a:r>
            <a:endParaRPr lang="sr-Latn-RS" cap="none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Vinča, the Cradle of European Civilization">
            <a:extLst>
              <a:ext uri="{FF2B5EF4-FFF2-40B4-BE49-F238E27FC236}">
                <a16:creationId xmlns="" xmlns:a16="http://schemas.microsoft.com/office/drawing/2014/main" id="{D5C9DA0C-D92F-4148-95CE-056A65BF08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51" y="1277871"/>
            <a:ext cx="4543887" cy="266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87E01F-B173-43A3-8C04-52221BA8FB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51" y="4151904"/>
            <a:ext cx="4543886" cy="2080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7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pt-BR" sz="3200" dirty="0"/>
              <a:t>Pećina u centru grada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5" y="1277872"/>
            <a:ext cx="7175301" cy="5154442"/>
          </a:xfrm>
        </p:spPr>
        <p:txBody>
          <a:bodyPr>
            <a:normAutofit/>
          </a:bodyPr>
          <a:lstStyle/>
          <a:p>
            <a:r>
              <a:rPr lang="sr-Latn-RS" cap="none" dirty="0">
                <a:latin typeface="Century Gothic" panose="020B0502020202020204" pitchFamily="34" charset="0"/>
              </a:rPr>
              <a:t>U centru grada, </a:t>
            </a:r>
            <a:r>
              <a:rPr lang="en-GB" cap="none" dirty="0" err="1">
                <a:latin typeface="Century Gothic" panose="020B0502020202020204" pitchFamily="34" charset="0"/>
              </a:rPr>
              <a:t>i</a:t>
            </a:r>
            <a:r>
              <a:rPr lang="sr-Latn-RS" cap="none" dirty="0" err="1">
                <a:latin typeface="Century Gothic" panose="020B0502020202020204" pitchFamily="34" charset="0"/>
              </a:rPr>
              <a:t>spod</a:t>
            </a:r>
            <a:r>
              <a:rPr lang="sr-Latn-RS" cap="none" dirty="0">
                <a:latin typeface="Century Gothic" panose="020B0502020202020204" pitchFamily="34" charset="0"/>
              </a:rPr>
              <a:t> crkve svetog Marka na Tašmajdanu nalazi se prava pravcata pećina.</a:t>
            </a:r>
          </a:p>
        </p:txBody>
      </p:sp>
      <p:pic>
        <p:nvPicPr>
          <p:cNvPr id="6" name="Picture 5" descr="tasmajdanska-pecina senseserbiacom">
            <a:extLst>
              <a:ext uri="{FF2B5EF4-FFF2-40B4-BE49-F238E27FC236}">
                <a16:creationId xmlns="" xmlns:a16="http://schemas.microsoft.com/office/drawing/2014/main" id="{907C149B-E612-418B-8406-5DF1E198BF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6" y="2068498"/>
            <a:ext cx="6747029" cy="436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Tašmajdanske pećine su najmisterioznije mesto u Beogradu">
            <a:extLst>
              <a:ext uri="{FF2B5EF4-FFF2-40B4-BE49-F238E27FC236}">
                <a16:creationId xmlns="" xmlns:a16="http://schemas.microsoft.com/office/drawing/2014/main" id="{7652E525-218A-4A55-BE42-60FC9A3C8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85" y="2068497"/>
            <a:ext cx="4498373" cy="3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pt-BR" sz="3200" dirty="0"/>
              <a:t>Rimski bunar na Kalemegdanu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5" y="1277872"/>
            <a:ext cx="7175301" cy="5154442"/>
          </a:xfrm>
        </p:spPr>
        <p:txBody>
          <a:bodyPr>
            <a:normAutofit/>
          </a:bodyPr>
          <a:lstStyle/>
          <a:p>
            <a:r>
              <a:rPr lang="sr-Latn-RS" cap="none" dirty="0">
                <a:latin typeface="Century Gothic" panose="020B0502020202020204" pitchFamily="34" charset="0"/>
              </a:rPr>
              <a:t>Rimski bunar jedna je od najvećih turističkih atrakcija za koju su vezane mnoge legende što ovu građevinu čini još interesantnijom.</a:t>
            </a:r>
            <a:endParaRPr lang="en-GB" cap="none" dirty="0">
              <a:latin typeface="Century Gothic" panose="020B0502020202020204" pitchFamily="34" charset="0"/>
            </a:endParaRPr>
          </a:p>
          <a:p>
            <a:r>
              <a:rPr lang="sr-Latn-RS" cap="none" dirty="0">
                <a:latin typeface="Century Gothic" panose="020B0502020202020204" pitchFamily="34" charset="0"/>
              </a:rPr>
              <a:t>Do dna bunara </a:t>
            </a:r>
            <a:r>
              <a:rPr lang="en-GB" cap="none" dirty="0">
                <a:latin typeface="Century Gothic" panose="020B0502020202020204" pitchFamily="34" charset="0"/>
              </a:rPr>
              <a:t>(</a:t>
            </a:r>
            <a:r>
              <a:rPr lang="en-GB" cap="none" dirty="0" err="1">
                <a:latin typeface="Century Gothic" panose="020B0502020202020204" pitchFamily="34" charset="0"/>
              </a:rPr>
              <a:t>oko</a:t>
            </a:r>
            <a:r>
              <a:rPr lang="en-GB" cap="none" dirty="0">
                <a:latin typeface="Century Gothic" panose="020B0502020202020204" pitchFamily="34" charset="0"/>
              </a:rPr>
              <a:t> 60 </a:t>
            </a:r>
            <a:r>
              <a:rPr lang="en-GB" cap="none" dirty="0" err="1">
                <a:latin typeface="Century Gothic" panose="020B0502020202020204" pitchFamily="34" charset="0"/>
              </a:rPr>
              <a:t>metara</a:t>
            </a:r>
            <a:r>
              <a:rPr lang="en-GB" cap="none" dirty="0">
                <a:latin typeface="Century Gothic" panose="020B0502020202020204" pitchFamily="34" charset="0"/>
              </a:rPr>
              <a:t>) </a:t>
            </a:r>
            <a:r>
              <a:rPr lang="sr-Latn-RS" cap="none" dirty="0">
                <a:latin typeface="Century Gothic" panose="020B0502020202020204" pitchFamily="34" charset="0"/>
              </a:rPr>
              <a:t>i nazad vode 212 stepenika složenih u dve spirale tako da se oni koji silaze i oni koji se penju ne susreću i ne smetaju jedni drugima dok nose teške sudove sa vodom</a:t>
            </a:r>
            <a:r>
              <a:rPr lang="en-GB" cap="none" dirty="0">
                <a:latin typeface="Century Gothic" panose="020B0502020202020204" pitchFamily="34" charset="0"/>
              </a:rPr>
              <a:t>.</a:t>
            </a:r>
          </a:p>
          <a:p>
            <a:endParaRPr lang="sr-Latn-RS" cap="none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542AC991-5C0C-408A-9142-EC64E9A9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4" y="1277872"/>
            <a:ext cx="3952791" cy="52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menitost Rimski Bunar Znamenitosti Beograd">
            <a:extLst>
              <a:ext uri="{FF2B5EF4-FFF2-40B4-BE49-F238E27FC236}">
                <a16:creationId xmlns="" xmlns:a16="http://schemas.microsoft.com/office/drawing/2014/main" id="{0EB55020-5CA6-4667-AD2C-0A32C25D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29" y="3737114"/>
            <a:ext cx="4218143" cy="28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jna Rimskog bunara">
            <a:extLst>
              <a:ext uri="{FF2B5EF4-FFF2-40B4-BE49-F238E27FC236}">
                <a16:creationId xmlns="" xmlns:a16="http://schemas.microsoft.com/office/drawing/2014/main" id="{142A1E1D-95B2-4BC6-8979-8D6E203BB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52" y="5121223"/>
            <a:ext cx="2141978" cy="14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="" xmlns:a16="http://schemas.microsoft.com/office/drawing/2014/main" id="{9A410CF4-6BD4-421D-B447-655EAC69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52" y="3524059"/>
            <a:ext cx="2141978" cy="15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7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sv-SE" sz="3200" dirty="0"/>
              <a:t>Ispod Beograda, postoji još jedan grad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6" y="1277872"/>
            <a:ext cx="6762568" cy="5154442"/>
          </a:xfrm>
        </p:spPr>
        <p:txBody>
          <a:bodyPr>
            <a:normAutofit/>
          </a:bodyPr>
          <a:lstStyle/>
          <a:p>
            <a:r>
              <a:rPr lang="sr-Latn-RS" cap="none" dirty="0">
                <a:latin typeface="Century Gothic" panose="020B0502020202020204" pitchFamily="34" charset="0"/>
              </a:rPr>
              <a:t>Beograd ima toliko tajni, a jedna od njih se krije tik ispod površine. Bukvalno. Više od stotinu pećina, kanala, tunela i prolaza svedoče o vezi Beograda i mnogobrojnih carstava i država koji su vladale ovde tokom vekova.</a:t>
            </a:r>
          </a:p>
        </p:txBody>
      </p:sp>
      <p:pic>
        <p:nvPicPr>
          <p:cNvPr id="4098" name="Picture 2" descr="HOME">
            <a:extLst>
              <a:ext uri="{FF2B5EF4-FFF2-40B4-BE49-F238E27FC236}">
                <a16:creationId xmlns="" xmlns:a16="http://schemas.microsoft.com/office/drawing/2014/main" id="{5939C9FA-63AE-40F5-8579-50DFB98D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2" y="2902998"/>
            <a:ext cx="6383045" cy="36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troba Beograda: podzemlje koje priča legende | Before After">
            <a:extLst>
              <a:ext uri="{FF2B5EF4-FFF2-40B4-BE49-F238E27FC236}">
                <a16:creationId xmlns="" xmlns:a16="http://schemas.microsoft.com/office/drawing/2014/main" id="{CEB1EF87-B0F8-4F82-A97F-0E638FEB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3" y="1277872"/>
            <a:ext cx="4700648" cy="30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eograd ispod Beograda: Tajne podzemnog grada ~ Blog">
            <a:extLst>
              <a:ext uri="{FF2B5EF4-FFF2-40B4-BE49-F238E27FC236}">
                <a16:creationId xmlns="" xmlns:a16="http://schemas.microsoft.com/office/drawing/2014/main" id="{20CB996B-4863-4609-83E4-F1E6DD26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4425276"/>
            <a:ext cx="3182566" cy="21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jne ispod Beograda - Vesti online">
            <a:extLst>
              <a:ext uri="{FF2B5EF4-FFF2-40B4-BE49-F238E27FC236}">
                <a16:creationId xmlns="" xmlns:a16="http://schemas.microsoft.com/office/drawing/2014/main" id="{3A7170DB-5D0A-449E-B41D-B55A96D8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390" y="4425276"/>
            <a:ext cx="1362321" cy="21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5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sv-SE" sz="3200" dirty="0"/>
              <a:t>Prva kafana u Evropi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6" y="1277872"/>
            <a:ext cx="6762568" cy="5154442"/>
          </a:xfrm>
        </p:spPr>
        <p:txBody>
          <a:bodyPr>
            <a:normAutofit/>
          </a:bodyPr>
          <a:lstStyle/>
          <a:p>
            <a:r>
              <a:rPr lang="en-GB" cap="none" dirty="0">
                <a:latin typeface="Century Gothic" panose="020B0502020202020204" pitchFamily="34" charset="0"/>
              </a:rPr>
              <a:t>M</a:t>
            </a:r>
            <a:r>
              <a:rPr lang="sr-Latn-RS" cap="none" dirty="0">
                <a:latin typeface="Century Gothic" panose="020B0502020202020204" pitchFamily="34" charset="0"/>
              </a:rPr>
              <a:t>alo ko zna kada je i gde otvorena prva kafana? Istoričari tvrde da je prva kafana u Evropi otvorena upravo </a:t>
            </a:r>
            <a:r>
              <a:rPr lang="en-GB" cap="none" dirty="0">
                <a:latin typeface="Century Gothic" panose="020B0502020202020204" pitchFamily="34" charset="0"/>
              </a:rPr>
              <a:t>u </a:t>
            </a:r>
            <a:r>
              <a:rPr lang="en-GB" cap="none" dirty="0" err="1">
                <a:latin typeface="Century Gothic" panose="020B0502020202020204" pitchFamily="34" charset="0"/>
              </a:rPr>
              <a:t>Beogradu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sr-Latn-RS" cap="none" dirty="0">
                <a:latin typeface="Century Gothic" panose="020B0502020202020204" pitchFamily="34" charset="0"/>
              </a:rPr>
              <a:t>na Dorćolu davne 1522.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godine</a:t>
            </a:r>
            <a:r>
              <a:rPr lang="en-GB" cap="none" dirty="0">
                <a:latin typeface="Century Gothic" panose="020B0502020202020204" pitchFamily="34" charset="0"/>
              </a:rPr>
              <a:t>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Tada se služila samo crna kafa te se pretpostavlja da otuda i potiče i naziv </a:t>
            </a:r>
            <a:r>
              <a:rPr lang="en-GB" cap="none" dirty="0">
                <a:latin typeface="Century Gothic" panose="020B0502020202020204" pitchFamily="34" charset="0"/>
              </a:rPr>
              <a:t>KAFANA.</a:t>
            </a:r>
            <a:endParaRPr lang="sr-Latn-RS" cap="none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kafana crna kafa">
            <a:extLst>
              <a:ext uri="{FF2B5EF4-FFF2-40B4-BE49-F238E27FC236}">
                <a16:creationId xmlns="" xmlns:a16="http://schemas.microsoft.com/office/drawing/2014/main" id="{215E159B-2E03-4E92-BE71-71ABFAB8BE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4119081"/>
            <a:ext cx="4151920" cy="241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Прва кафана у Европи отворена на Дорћолу">
            <a:extLst>
              <a:ext uri="{FF2B5EF4-FFF2-40B4-BE49-F238E27FC236}">
                <a16:creationId xmlns="" xmlns:a16="http://schemas.microsoft.com/office/drawing/2014/main" id="{FFC407DD-B2CE-435B-B2EB-30A22D9DA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064" y="1277872"/>
            <a:ext cx="4151920" cy="260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A053F937-E6FC-41D3-832C-814E7DF4D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11649" r="6641" b="21037"/>
          <a:stretch/>
        </p:blipFill>
        <p:spPr bwMode="auto">
          <a:xfrm>
            <a:off x="1817780" y="3186738"/>
            <a:ext cx="3553211" cy="33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sv-SE" sz="3200" dirty="0"/>
              <a:t>Najveća pravoslavna građevina na Balkanu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7" y="1277872"/>
            <a:ext cx="3695254" cy="5154442"/>
          </a:xfrm>
        </p:spPr>
        <p:txBody>
          <a:bodyPr>
            <a:normAutofit/>
          </a:bodyPr>
          <a:lstStyle/>
          <a:p>
            <a:r>
              <a:rPr lang="en-GB" cap="none" dirty="0" err="1">
                <a:latin typeface="Century Gothic" panose="020B0502020202020204" pitchFamily="34" charset="0"/>
              </a:rPr>
              <a:t>Hram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Svetog</a:t>
            </a:r>
            <a:r>
              <a:rPr lang="en-GB" cap="none" dirty="0">
                <a:latin typeface="Century Gothic" panose="020B0502020202020204" pitchFamily="34" charset="0"/>
              </a:rPr>
              <a:t> Save </a:t>
            </a:r>
            <a:r>
              <a:rPr lang="en-GB" cap="none" dirty="0" err="1">
                <a:latin typeface="Century Gothic" panose="020B0502020202020204" pitchFamily="34" charset="0"/>
              </a:rPr>
              <a:t>na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Vračaru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jedan</a:t>
            </a:r>
            <a:r>
              <a:rPr lang="en-GB" cap="none" dirty="0">
                <a:latin typeface="Century Gothic" panose="020B0502020202020204" pitchFamily="34" charset="0"/>
              </a:rPr>
              <a:t> je od </a:t>
            </a:r>
            <a:r>
              <a:rPr lang="en-GB" cap="none" dirty="0" err="1">
                <a:latin typeface="Century Gothic" panose="020B0502020202020204" pitchFamily="34" charset="0"/>
              </a:rPr>
              <a:t>najprepoznatljivijih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simbola</a:t>
            </a:r>
            <a:r>
              <a:rPr lang="en-GB" cap="none" dirty="0">
                <a:latin typeface="Century Gothic" panose="020B0502020202020204" pitchFamily="34" charset="0"/>
              </a:rPr>
              <a:t> </a:t>
            </a:r>
            <a:r>
              <a:rPr lang="en-GB" cap="none" dirty="0" err="1">
                <a:latin typeface="Century Gothic" panose="020B0502020202020204" pitchFamily="34" charset="0"/>
              </a:rPr>
              <a:t>Beograda</a:t>
            </a:r>
            <a:r>
              <a:rPr lang="en-GB" cap="none" dirty="0">
                <a:latin typeface="Century Gothic" panose="020B0502020202020204" pitchFamily="34" charset="0"/>
              </a:rPr>
              <a:t>.</a:t>
            </a:r>
          </a:p>
          <a:p>
            <a:r>
              <a:rPr lang="sr-Latn-RS" cap="none" dirty="0">
                <a:latin typeface="Century Gothic" panose="020B0502020202020204" pitchFamily="34" charset="0"/>
              </a:rPr>
              <a:t>Sa centralnom kupolom visine 70 metara i pozlaćenim krstom od 12 metara, ova veličanstvena katedrala dostiže neverovatnu visinu od 87 metara i kao takva predstavlja najveći hram u Srbiji, najveći pravoslavni hram na Balkanu i jednu od najvećih pravoslavnih crkava na svetu.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7DDC0D26-3820-4BC8-A9B5-E31423DB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73" y="1277872"/>
            <a:ext cx="7255593" cy="51544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0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62777"/>
            <a:ext cx="9859840" cy="636213"/>
          </a:xfrm>
        </p:spPr>
        <p:txBody>
          <a:bodyPr/>
          <a:lstStyle/>
          <a:p>
            <a:r>
              <a:rPr lang="sv-SE" sz="3200" dirty="0"/>
              <a:t>Još zanimljivosti o Beogradu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9497" y="954157"/>
            <a:ext cx="3227100" cy="5478157"/>
          </a:xfrm>
        </p:spPr>
        <p:txBody>
          <a:bodyPr>
            <a:normAutofit/>
          </a:bodyPr>
          <a:lstStyle/>
          <a:p>
            <a:r>
              <a:rPr lang="en-GB" sz="1800" cap="none" dirty="0" err="1">
                <a:latin typeface="Century Gothic" panose="020B0502020202020204" pitchFamily="34" charset="0"/>
              </a:rPr>
              <a:t>Prvi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en-GB" sz="1800" cap="none" dirty="0" err="1">
                <a:latin typeface="Century Gothic" panose="020B0502020202020204" pitchFamily="34" charset="0"/>
              </a:rPr>
              <a:t>semafor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da-DK" sz="1800" cap="none" dirty="0">
                <a:latin typeface="Century Gothic" panose="020B0502020202020204" pitchFamily="34" charset="0"/>
              </a:rPr>
              <a:t>1939. godine kod Glavne Pošte</a:t>
            </a:r>
            <a:endParaRPr lang="sr-Latn-RS" sz="1800" cap="none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Osamdeset godina od postavljanja prvog semafora u Beogradu | Upoznaj Beograd">
            <a:extLst>
              <a:ext uri="{FF2B5EF4-FFF2-40B4-BE49-F238E27FC236}">
                <a16:creationId xmlns="" xmlns:a16="http://schemas.microsoft.com/office/drawing/2014/main" id="{60B11731-D7BB-4933-8858-73AC8C8B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7" y="1989652"/>
            <a:ext cx="3227100" cy="44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EE9357E3-AA6E-47AC-BC20-46866427757E}"/>
              </a:ext>
            </a:extLst>
          </p:cNvPr>
          <p:cNvSpPr txBox="1">
            <a:spLocks/>
          </p:cNvSpPr>
          <p:nvPr/>
        </p:nvSpPr>
        <p:spPr>
          <a:xfrm>
            <a:off x="4209862" y="954157"/>
            <a:ext cx="3227100" cy="5478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800" cap="none" dirty="0" err="1">
                <a:latin typeface="Century Gothic" panose="020B0502020202020204" pitchFamily="34" charset="0"/>
              </a:rPr>
              <a:t>Najkraća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en-GB" sz="1800" cap="none" dirty="0" err="1">
                <a:latin typeface="Century Gothic" panose="020B0502020202020204" pitchFamily="34" charset="0"/>
              </a:rPr>
              <a:t>beogradska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en-GB" sz="1800" cap="none" dirty="0" err="1">
                <a:latin typeface="Century Gothic" panose="020B0502020202020204" pitchFamily="34" charset="0"/>
              </a:rPr>
              <a:t>ulica</a:t>
            </a:r>
            <a:r>
              <a:rPr lang="en-GB" sz="1800" cap="none" dirty="0">
                <a:latin typeface="Century Gothic" panose="020B0502020202020204" pitchFamily="34" charset="0"/>
              </a:rPr>
              <a:t> - </a:t>
            </a:r>
            <a:r>
              <a:rPr lang="en-GB" sz="1800" cap="none" dirty="0" err="1">
                <a:latin typeface="Century Gothic" panose="020B0502020202020204" pitchFamily="34" charset="0"/>
              </a:rPr>
              <a:t>Lovačka</a:t>
            </a:r>
            <a:r>
              <a:rPr lang="en-GB" sz="1800" cap="none" dirty="0">
                <a:latin typeface="Century Gothic" panose="020B0502020202020204" pitchFamily="34" charset="0"/>
              </a:rPr>
              <a:t> - </a:t>
            </a:r>
            <a:r>
              <a:rPr lang="en-GB" sz="1800" cap="none" dirty="0" err="1">
                <a:latin typeface="Century Gothic" panose="020B0502020202020204" pitchFamily="34" charset="0"/>
              </a:rPr>
              <a:t>ima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en-GB" sz="1800" cap="none" dirty="0" err="1">
                <a:latin typeface="Century Gothic" panose="020B0502020202020204" pitchFamily="34" charset="0"/>
              </a:rPr>
              <a:t>svega</a:t>
            </a:r>
            <a:r>
              <a:rPr lang="en-GB" sz="1800" cap="none" dirty="0">
                <a:latin typeface="Century Gothic" panose="020B0502020202020204" pitchFamily="34" charset="0"/>
              </a:rPr>
              <a:t> 12 </a:t>
            </a:r>
            <a:r>
              <a:rPr lang="en-GB" sz="1800" cap="none" dirty="0" err="1">
                <a:latin typeface="Century Gothic" panose="020B0502020202020204" pitchFamily="34" charset="0"/>
              </a:rPr>
              <a:t>metara</a:t>
            </a:r>
            <a:r>
              <a:rPr lang="en-GB" sz="1800" cap="none" dirty="0">
                <a:latin typeface="Century Gothic" panose="020B0502020202020204" pitchFamily="34" charset="0"/>
              </a:rPr>
              <a:t> (15-20 </a:t>
            </a:r>
            <a:r>
              <a:rPr lang="en-GB" sz="1800" cap="none" dirty="0" err="1">
                <a:latin typeface="Century Gothic" panose="020B0502020202020204" pitchFamily="34" charset="0"/>
              </a:rPr>
              <a:t>koraka</a:t>
            </a:r>
            <a:r>
              <a:rPr lang="en-GB" sz="1800" cap="none" dirty="0">
                <a:latin typeface="Century Gothic" panose="020B0502020202020204" pitchFamily="34" charset="0"/>
              </a:rPr>
              <a:t>)</a:t>
            </a:r>
            <a:endParaRPr lang="sr-Latn-RS" sz="1800" cap="none" dirty="0">
              <a:latin typeface="Century Gothic" panose="020B0502020202020204" pitchFamily="34" charset="0"/>
            </a:endParaRPr>
          </a:p>
        </p:txBody>
      </p:sp>
      <p:pic>
        <p:nvPicPr>
          <p:cNvPr id="8196" name="Picture 4" descr="Lovačka ulica je dugačka samo 12 metara">
            <a:extLst>
              <a:ext uri="{FF2B5EF4-FFF2-40B4-BE49-F238E27FC236}">
                <a16:creationId xmlns="" xmlns:a16="http://schemas.microsoft.com/office/drawing/2014/main" id="{BEBC9ABE-EB33-422D-AD4A-CF4E9D0CF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5" r="4076"/>
          <a:stretch/>
        </p:blipFill>
        <p:spPr bwMode="auto">
          <a:xfrm>
            <a:off x="4209862" y="1989651"/>
            <a:ext cx="2969822" cy="444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U Beogradu se pre 75 godina vozila Formula 1 - ovako je to izgledalo!  (FOTO) (VIDEO) - Telegraf.rs">
            <a:extLst>
              <a:ext uri="{FF2B5EF4-FFF2-40B4-BE49-F238E27FC236}">
                <a16:creationId xmlns="" xmlns:a16="http://schemas.microsoft.com/office/drawing/2014/main" id="{36EC3F50-63DA-4E71-BC4C-92BD178B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49" y="4376615"/>
            <a:ext cx="3227100" cy="20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 Beogradu se pre 75 godina vozila Formula 1">
            <a:extLst>
              <a:ext uri="{FF2B5EF4-FFF2-40B4-BE49-F238E27FC236}">
                <a16:creationId xmlns="" xmlns:a16="http://schemas.microsoft.com/office/drawing/2014/main" id="{D1B48DD8-1171-4C3B-881C-994D89EA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49" y="1989651"/>
            <a:ext cx="3227100" cy="18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4">
            <a:extLst>
              <a:ext uri="{FF2B5EF4-FFF2-40B4-BE49-F238E27FC236}">
                <a16:creationId xmlns="" xmlns:a16="http://schemas.microsoft.com/office/drawing/2014/main" id="{8AFC1737-3D08-49A8-8C3D-EFE8E5629E93}"/>
              </a:ext>
            </a:extLst>
          </p:cNvPr>
          <p:cNvSpPr txBox="1">
            <a:spLocks/>
          </p:cNvSpPr>
          <p:nvPr/>
        </p:nvSpPr>
        <p:spPr>
          <a:xfrm>
            <a:off x="7702949" y="954155"/>
            <a:ext cx="3227100" cy="5478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sz="1800" cap="none" dirty="0">
                <a:latin typeface="Century Gothic" panose="020B0502020202020204" pitchFamily="34" charset="0"/>
              </a:rPr>
              <a:t>U </a:t>
            </a:r>
            <a:r>
              <a:rPr lang="en-GB" sz="1800" cap="none" dirty="0" err="1">
                <a:latin typeface="Century Gothic" panose="020B0502020202020204" pitchFamily="34" charset="0"/>
              </a:rPr>
              <a:t>Beogradu</a:t>
            </a:r>
            <a:r>
              <a:rPr lang="en-GB" sz="1800" cap="none" dirty="0">
                <a:latin typeface="Century Gothic" panose="020B0502020202020204" pitchFamily="34" charset="0"/>
              </a:rPr>
              <a:t> se </a:t>
            </a:r>
            <a:r>
              <a:rPr lang="en-GB" sz="1800" cap="none" dirty="0" err="1">
                <a:latin typeface="Century Gothic" panose="020B0502020202020204" pitchFamily="34" charset="0"/>
              </a:rPr>
              <a:t>vozila</a:t>
            </a:r>
            <a:r>
              <a:rPr lang="en-GB" sz="1800" cap="none" dirty="0">
                <a:latin typeface="Century Gothic" panose="020B0502020202020204" pitchFamily="34" charset="0"/>
              </a:rPr>
              <a:t> </a:t>
            </a:r>
            <a:r>
              <a:rPr lang="en-GB" sz="1800" cap="none" dirty="0" err="1">
                <a:latin typeface="Century Gothic" panose="020B0502020202020204" pitchFamily="34" charset="0"/>
              </a:rPr>
              <a:t>trka</a:t>
            </a:r>
            <a:r>
              <a:rPr lang="en-GB" sz="1800" cap="none" dirty="0">
                <a:latin typeface="Century Gothic" panose="020B0502020202020204" pitchFamily="34" charset="0"/>
              </a:rPr>
              <a:t> Formula 1 1939. </a:t>
            </a:r>
            <a:r>
              <a:rPr lang="en-GB" sz="1800" cap="none" dirty="0" err="1">
                <a:latin typeface="Century Gothic" panose="020B0502020202020204" pitchFamily="34" charset="0"/>
              </a:rPr>
              <a:t>godine</a:t>
            </a:r>
            <a:endParaRPr lang="sr-Latn-RS" sz="1800" cap="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59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316</TotalTime>
  <Words>659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BEOGRAD zanimljivosti o mom rodnom gradu</vt:lpstr>
      <vt:lpstr>BEOGRAD</vt:lpstr>
      <vt:lpstr>Beograd leži na ostacima antičkog grada</vt:lpstr>
      <vt:lpstr>Pećina u centru grada</vt:lpstr>
      <vt:lpstr>Rimski bunar na Kalemegdanu</vt:lpstr>
      <vt:lpstr>Ispod Beograda, postoji još jedan grad</vt:lpstr>
      <vt:lpstr>Prva kafana u Evropi</vt:lpstr>
      <vt:lpstr>Najveća pravoslavna građevina na Balkanu</vt:lpstr>
      <vt:lpstr>Još zanimljivosti o Beogradu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BEOGRAD zanim</dc:title>
  <dc:creator>Deca</dc:creator>
  <cp:lastModifiedBy>Skola IGK</cp:lastModifiedBy>
  <cp:revision>17</cp:revision>
  <dcterms:created xsi:type="dcterms:W3CDTF">2020-10-17T15:33:08Z</dcterms:created>
  <dcterms:modified xsi:type="dcterms:W3CDTF">2020-11-03T11:04:57Z</dcterms:modified>
</cp:coreProperties>
</file>