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674"/>
  </p:normalViewPr>
  <p:slideViewPr>
    <p:cSldViewPr snapToGrid="0">
      <p:cViewPr varScale="1">
        <p:scale>
          <a:sx n="124" d="100"/>
          <a:sy n="124" d="100"/>
        </p:scale>
        <p:origin x="808"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2A89A26E-AA4C-5F4D-982D-E5A98EEC9A67}" type="slidenum">
              <a:rPr lang="sr-Latn-RS" smtClean="0"/>
              <a:t>‹#›</a:t>
            </a:fld>
            <a:endParaRPr lang="sr-Latn-RS"/>
          </a:p>
        </p:txBody>
      </p:sp>
    </p:spTree>
    <p:extLst>
      <p:ext uri="{BB962C8B-B14F-4D97-AF65-F5344CB8AC3E}">
        <p14:creationId xmlns:p14="http://schemas.microsoft.com/office/powerpoint/2010/main" val="103032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89A26E-AA4C-5F4D-982D-E5A98EEC9A67}" type="slidenum">
              <a:rPr lang="sr-Latn-RS" smtClean="0"/>
              <a:t>‹#›</a:t>
            </a:fld>
            <a:endParaRPr lang="sr-Latn-RS"/>
          </a:p>
        </p:txBody>
      </p:sp>
    </p:spTree>
    <p:extLst>
      <p:ext uri="{BB962C8B-B14F-4D97-AF65-F5344CB8AC3E}">
        <p14:creationId xmlns:p14="http://schemas.microsoft.com/office/powerpoint/2010/main" val="15758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89A26E-AA4C-5F4D-982D-E5A98EEC9A67}" type="slidenum">
              <a:rPr lang="sr-Latn-RS" smtClean="0"/>
              <a:t>‹#›</a:t>
            </a:fld>
            <a:endParaRPr lang="sr-Latn-RS"/>
          </a:p>
        </p:txBody>
      </p:sp>
    </p:spTree>
    <p:extLst>
      <p:ext uri="{BB962C8B-B14F-4D97-AF65-F5344CB8AC3E}">
        <p14:creationId xmlns:p14="http://schemas.microsoft.com/office/powerpoint/2010/main" val="318665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89A26E-AA4C-5F4D-982D-E5A98EEC9A67}" type="slidenum">
              <a:rPr lang="sr-Latn-RS" smtClean="0"/>
              <a:t>‹#›</a:t>
            </a:fld>
            <a:endParaRPr lang="sr-Latn-RS"/>
          </a:p>
        </p:txBody>
      </p:sp>
    </p:spTree>
    <p:extLst>
      <p:ext uri="{BB962C8B-B14F-4D97-AF65-F5344CB8AC3E}">
        <p14:creationId xmlns:p14="http://schemas.microsoft.com/office/powerpoint/2010/main" val="290660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3866426-8348-CA41-AF88-20C64BC0ED70}" type="datetimeFigureOut">
              <a:rPr lang="sr-Latn-RS" smtClean="0"/>
              <a:t>18.11.22.</a:t>
            </a:fld>
            <a:endParaRPr lang="sr-Latn-RS"/>
          </a:p>
        </p:txBody>
      </p:sp>
      <p:sp>
        <p:nvSpPr>
          <p:cNvPr id="5" name="Footer Placeholder 4"/>
          <p:cNvSpPr>
            <a:spLocks noGrp="1"/>
          </p:cNvSpPr>
          <p:nvPr>
            <p:ph type="ftr" sz="quarter" idx="11"/>
          </p:nvPr>
        </p:nvSpPr>
        <p:spPr>
          <a:xfrm>
            <a:off x="2182708" y="6272784"/>
            <a:ext cx="6327648" cy="365125"/>
          </a:xfrm>
        </p:spPr>
        <p:txBody>
          <a:bodyPr/>
          <a:lstStyle/>
          <a:p>
            <a:endParaRPr lang="sr-Latn-R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A89A26E-AA4C-5F4D-982D-E5A98EEC9A67}" type="slidenum">
              <a:rPr lang="sr-Latn-RS" smtClean="0"/>
              <a:t>‹#›</a:t>
            </a:fld>
            <a:endParaRPr lang="sr-Latn-RS"/>
          </a:p>
        </p:txBody>
      </p:sp>
    </p:spTree>
    <p:extLst>
      <p:ext uri="{BB962C8B-B14F-4D97-AF65-F5344CB8AC3E}">
        <p14:creationId xmlns:p14="http://schemas.microsoft.com/office/powerpoint/2010/main" val="118512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A89A26E-AA4C-5F4D-982D-E5A98EEC9A67}" type="slidenum">
              <a:rPr lang="sr-Latn-RS" smtClean="0"/>
              <a:t>‹#›</a:t>
            </a:fld>
            <a:endParaRPr lang="sr-Latn-RS"/>
          </a:p>
        </p:txBody>
      </p:sp>
    </p:spTree>
    <p:extLst>
      <p:ext uri="{BB962C8B-B14F-4D97-AF65-F5344CB8AC3E}">
        <p14:creationId xmlns:p14="http://schemas.microsoft.com/office/powerpoint/2010/main" val="34701780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2A89A26E-AA4C-5F4D-982D-E5A98EEC9A67}" type="slidenum">
              <a:rPr lang="sr-Latn-RS" smtClean="0"/>
              <a:t>‹#›</a:t>
            </a:fld>
            <a:endParaRPr lang="sr-Latn-R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9266500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2A89A26E-AA4C-5F4D-982D-E5A98EEC9A67}" type="slidenum">
              <a:rPr lang="sr-Latn-RS" smtClean="0"/>
              <a:t>‹#›</a:t>
            </a:fld>
            <a:endParaRPr lang="sr-Latn-R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3833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2A89A26E-AA4C-5F4D-982D-E5A98EEC9A67}" type="slidenum">
              <a:rPr lang="sr-Latn-RS" smtClean="0"/>
              <a:t>‹#›</a:t>
            </a:fld>
            <a:endParaRPr lang="sr-Latn-RS"/>
          </a:p>
        </p:txBody>
      </p:sp>
    </p:spTree>
    <p:extLst>
      <p:ext uri="{BB962C8B-B14F-4D97-AF65-F5344CB8AC3E}">
        <p14:creationId xmlns:p14="http://schemas.microsoft.com/office/powerpoint/2010/main" val="371008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866426-8348-CA41-AF88-20C64BC0ED70}" type="datetimeFigureOut">
              <a:rPr lang="sr-Latn-RS" smtClean="0"/>
              <a:t>18.11.22.</a:t>
            </a:fld>
            <a:endParaRPr lang="sr-Latn-RS"/>
          </a:p>
        </p:txBody>
      </p:sp>
      <p:sp>
        <p:nvSpPr>
          <p:cNvPr id="6" name="Footer Placeholder 5"/>
          <p:cNvSpPr>
            <a:spLocks noGrp="1"/>
          </p:cNvSpPr>
          <p:nvPr>
            <p:ph type="ftr" sz="quarter" idx="11"/>
          </p:nvPr>
        </p:nvSpPr>
        <p:spPr/>
        <p:txBody>
          <a:bodyPr/>
          <a:lstStyle/>
          <a:p>
            <a:endParaRPr lang="sr-Latn-R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89A26E-AA4C-5F4D-982D-E5A98EEC9A67}" type="slidenum">
              <a:rPr lang="sr-Latn-RS" smtClean="0"/>
              <a:t>‹#›</a:t>
            </a:fld>
            <a:endParaRPr lang="sr-Latn-RS"/>
          </a:p>
        </p:txBody>
      </p:sp>
    </p:spTree>
    <p:extLst>
      <p:ext uri="{BB962C8B-B14F-4D97-AF65-F5344CB8AC3E}">
        <p14:creationId xmlns:p14="http://schemas.microsoft.com/office/powerpoint/2010/main" val="36409157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866426-8348-CA41-AF88-20C64BC0ED70}" type="datetimeFigureOut">
              <a:rPr lang="sr-Latn-RS" smtClean="0"/>
              <a:t>18.11.22.</a:t>
            </a:fld>
            <a:endParaRPr lang="sr-Latn-R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89A26E-AA4C-5F4D-982D-E5A98EEC9A67}" type="slidenum">
              <a:rPr lang="sr-Latn-RS" smtClean="0"/>
              <a:t>‹#›</a:t>
            </a:fld>
            <a:endParaRPr lang="sr-Latn-RS"/>
          </a:p>
        </p:txBody>
      </p:sp>
    </p:spTree>
    <p:extLst>
      <p:ext uri="{BB962C8B-B14F-4D97-AF65-F5344CB8AC3E}">
        <p14:creationId xmlns:p14="http://schemas.microsoft.com/office/powerpoint/2010/main" val="128704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3866426-8348-CA41-AF88-20C64BC0ED70}" type="datetimeFigureOut">
              <a:rPr lang="sr-Latn-RS" smtClean="0"/>
              <a:t>18.11.22.</a:t>
            </a:fld>
            <a:endParaRPr lang="sr-Latn-R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sr-Latn-R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2A89A26E-AA4C-5F4D-982D-E5A98EEC9A67}" type="slidenum">
              <a:rPr lang="sr-Latn-RS" smtClean="0"/>
              <a:t>‹#›</a:t>
            </a:fld>
            <a:endParaRPr lang="sr-Latn-RS"/>
          </a:p>
        </p:txBody>
      </p:sp>
    </p:spTree>
    <p:extLst>
      <p:ext uri="{BB962C8B-B14F-4D97-AF65-F5344CB8AC3E}">
        <p14:creationId xmlns:p14="http://schemas.microsoft.com/office/powerpoint/2010/main" val="120554609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3BE650-74AC-4166-0130-D577B2723F0E}"/>
              </a:ext>
            </a:extLst>
          </p:cNvPr>
          <p:cNvPicPr>
            <a:picLocks noChangeAspect="1"/>
          </p:cNvPicPr>
          <p:nvPr/>
        </p:nvPicPr>
        <p:blipFill>
          <a:blip r:embed="rId2"/>
          <a:stretch>
            <a:fillRect/>
          </a:stretch>
        </p:blipFill>
        <p:spPr>
          <a:xfrm>
            <a:off x="-42809" y="-1849530"/>
            <a:ext cx="12277618" cy="8707530"/>
          </a:xfrm>
          <a:prstGeom prst="rect">
            <a:avLst/>
          </a:prstGeom>
        </p:spPr>
      </p:pic>
      <p:sp>
        <p:nvSpPr>
          <p:cNvPr id="2" name="Title 1">
            <a:extLst>
              <a:ext uri="{FF2B5EF4-FFF2-40B4-BE49-F238E27FC236}">
                <a16:creationId xmlns:a16="http://schemas.microsoft.com/office/drawing/2014/main" id="{BB02355A-2C58-A8FE-3A8A-15AEA10C6AD5}"/>
              </a:ext>
            </a:extLst>
          </p:cNvPr>
          <p:cNvSpPr>
            <a:spLocks noGrp="1"/>
          </p:cNvSpPr>
          <p:nvPr>
            <p:ph type="ctrTitle"/>
          </p:nvPr>
        </p:nvSpPr>
        <p:spPr/>
        <p:txBody>
          <a:bodyPr/>
          <a:lstStyle/>
          <a:p>
            <a:r>
              <a:rPr lang="sr-Cyrl-RS" dirty="0"/>
              <a:t>ИГК ЗА 17</a:t>
            </a:r>
            <a:endParaRPr lang="sr-Latn-RS" dirty="0"/>
          </a:p>
        </p:txBody>
      </p:sp>
      <p:sp>
        <p:nvSpPr>
          <p:cNvPr id="3" name="Subtitle 2">
            <a:extLst>
              <a:ext uri="{FF2B5EF4-FFF2-40B4-BE49-F238E27FC236}">
                <a16:creationId xmlns:a16="http://schemas.microsoft.com/office/drawing/2014/main" id="{C95530C5-6532-8751-7D5C-2E714F3D4A48}"/>
              </a:ext>
            </a:extLst>
          </p:cNvPr>
          <p:cNvSpPr>
            <a:spLocks noGrp="1"/>
          </p:cNvSpPr>
          <p:nvPr>
            <p:ph type="subTitle" idx="1"/>
          </p:nvPr>
        </p:nvSpPr>
        <p:spPr/>
        <p:txBody>
          <a:bodyPr/>
          <a:lstStyle/>
          <a:p>
            <a:r>
              <a:rPr lang="sr-Cyrl-RS" dirty="0">
                <a:latin typeface="+mj-lt"/>
              </a:rPr>
              <a:t>Ученички парламент и вршњачки тим Основне школе Иван Горан Ковачић</a:t>
            </a:r>
            <a:endParaRPr lang="sr-Latn-RS" dirty="0">
              <a:latin typeface="+mj-lt"/>
            </a:endParaRPr>
          </a:p>
        </p:txBody>
      </p:sp>
    </p:spTree>
    <p:extLst>
      <p:ext uri="{BB962C8B-B14F-4D97-AF65-F5344CB8AC3E}">
        <p14:creationId xmlns:p14="http://schemas.microsoft.com/office/powerpoint/2010/main" val="303539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AE7A-CA6C-1F7B-A7E2-4E24F6C0EFB4}"/>
              </a:ext>
            </a:extLst>
          </p:cNvPr>
          <p:cNvSpPr>
            <a:spLocks noGrp="1"/>
          </p:cNvSpPr>
          <p:nvPr>
            <p:ph type="title"/>
          </p:nvPr>
        </p:nvSpPr>
        <p:spPr/>
        <p:txBody>
          <a:bodyPr/>
          <a:lstStyle/>
          <a:p>
            <a:r>
              <a:rPr lang="sr-Cyrl-RS" dirty="0"/>
              <a:t>Тијана </a:t>
            </a:r>
            <a:r>
              <a:rPr lang="sr-Cyrl-RS" dirty="0" err="1"/>
              <a:t>Чекеревац</a:t>
            </a:r>
            <a:endParaRPr lang="sr-Latn-RS" dirty="0"/>
          </a:p>
        </p:txBody>
      </p:sp>
      <p:pic>
        <p:nvPicPr>
          <p:cNvPr id="6" name="Picture Placeholder 5">
            <a:extLst>
              <a:ext uri="{FF2B5EF4-FFF2-40B4-BE49-F238E27FC236}">
                <a16:creationId xmlns:a16="http://schemas.microsoft.com/office/drawing/2014/main" id="{F65B9719-4A86-7E15-0F26-EC1088E22487}"/>
              </a:ext>
            </a:extLst>
          </p:cNvPr>
          <p:cNvPicPr>
            <a:picLocks noGrp="1" noChangeAspect="1"/>
          </p:cNvPicPr>
          <p:nvPr>
            <p:ph type="pic" idx="1"/>
          </p:nvPr>
        </p:nvPicPr>
        <p:blipFill>
          <a:blip r:embed="rId2"/>
          <a:srcRect l="9662" r="9662"/>
          <a:stretch>
            <a:fillRect/>
          </a:stretch>
        </p:blipFill>
        <p:spPr/>
      </p:pic>
      <p:sp>
        <p:nvSpPr>
          <p:cNvPr id="4" name="Text Placeholder 3">
            <a:extLst>
              <a:ext uri="{FF2B5EF4-FFF2-40B4-BE49-F238E27FC236}">
                <a16:creationId xmlns:a16="http://schemas.microsoft.com/office/drawing/2014/main" id="{B7BC2390-71C7-9A9A-57F7-F1234455ACBE}"/>
              </a:ext>
            </a:extLst>
          </p:cNvPr>
          <p:cNvSpPr>
            <a:spLocks noGrp="1"/>
          </p:cNvSpPr>
          <p:nvPr>
            <p:ph type="body" sz="half" idx="2"/>
          </p:nvPr>
        </p:nvSpPr>
        <p:spPr/>
        <p:txBody>
          <a:bodyPr>
            <a:normAutofit fontScale="85000" lnSpcReduction="10000"/>
          </a:bodyPr>
          <a:lstStyle/>
          <a:p>
            <a:r>
              <a:rPr lang="sr-RS" dirty="0"/>
              <a:t>Тијана је  2004. године. У 16. години живота доживљава саобраћајну несрећу која јој је потпуно променила живот. задобила је тешке телесне повреде, повреду кичме и дијагностификована јој је </a:t>
            </a:r>
            <a:r>
              <a:rPr lang="sr-RS" dirty="0" err="1"/>
              <a:t>параплегиа</a:t>
            </a:r>
            <a:r>
              <a:rPr lang="sr-RS" dirty="0"/>
              <a:t> </a:t>
            </a:r>
            <a:r>
              <a:rPr lang="sr-RS" dirty="0" err="1"/>
              <a:t>флаццида</a:t>
            </a:r>
            <a:r>
              <a:rPr lang="sr-RS" dirty="0"/>
              <a:t>. Након вишемесечног лечења у Србији дошло је до малог побољшања али Тијана је и даље непокретна. Тијана је захваљујући хуманим људима успела прикупити средства за операцију у Турској која је успешно завршена. Породица се овим путем захваљује свима који су помогли. Акција се наставља даље за рехабилитације које су јој потребне како у земљи, тако и у иностранству.</a:t>
            </a:r>
            <a:endParaRPr lang="sr-Cyrl-RS" dirty="0"/>
          </a:p>
          <a:p>
            <a:r>
              <a:rPr lang="sr-Cyrl-RS" dirty="0"/>
              <a:t>Одељење </a:t>
            </a:r>
            <a:r>
              <a:rPr lang="en-US" dirty="0"/>
              <a:t>V</a:t>
            </a:r>
            <a:r>
              <a:rPr lang="sr-Latn-RS" dirty="0"/>
              <a:t>I</a:t>
            </a:r>
            <a:r>
              <a:rPr lang="sr-Cyrl-RS" baseline="-25000" dirty="0"/>
              <a:t>5</a:t>
            </a:r>
            <a:r>
              <a:rPr lang="sr-Cyrl-RS" dirty="0"/>
              <a:t> наш школе добило је задатак да помогне Тијани што више могу.</a:t>
            </a:r>
            <a:endParaRPr lang="sr-Latn-RS" dirty="0"/>
          </a:p>
          <a:p>
            <a:endParaRPr lang="sr-Latn-RS" dirty="0"/>
          </a:p>
        </p:txBody>
      </p:sp>
    </p:spTree>
    <p:extLst>
      <p:ext uri="{BB962C8B-B14F-4D97-AF65-F5344CB8AC3E}">
        <p14:creationId xmlns:p14="http://schemas.microsoft.com/office/powerpoint/2010/main" val="388571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E8B9-9FF9-6438-796E-65A9C515F3A6}"/>
              </a:ext>
            </a:extLst>
          </p:cNvPr>
          <p:cNvSpPr>
            <a:spLocks noGrp="1"/>
          </p:cNvSpPr>
          <p:nvPr>
            <p:ph type="title"/>
          </p:nvPr>
        </p:nvSpPr>
        <p:spPr/>
        <p:txBody>
          <a:bodyPr>
            <a:normAutofit/>
          </a:bodyPr>
          <a:lstStyle/>
          <a:p>
            <a:r>
              <a:rPr lang="sr-Latn-RS" dirty="0"/>
              <a:t>Vladimir Stanković</a:t>
            </a:r>
            <a:br>
              <a:rPr lang="sr-Latn-RS" dirty="0"/>
            </a:br>
            <a:r>
              <a:rPr lang="sr-Latn-RS" dirty="0"/>
              <a:t>1224</a:t>
            </a:r>
          </a:p>
        </p:txBody>
      </p:sp>
      <p:pic>
        <p:nvPicPr>
          <p:cNvPr id="6" name="Picture Placeholder 5">
            <a:extLst>
              <a:ext uri="{FF2B5EF4-FFF2-40B4-BE49-F238E27FC236}">
                <a16:creationId xmlns:a16="http://schemas.microsoft.com/office/drawing/2014/main" id="{069363FC-3DFE-D196-05CA-1E81C2BB6F2D}"/>
              </a:ext>
            </a:extLst>
          </p:cNvPr>
          <p:cNvPicPr>
            <a:picLocks noGrp="1" noChangeAspect="1"/>
          </p:cNvPicPr>
          <p:nvPr>
            <p:ph type="pic" idx="1"/>
          </p:nvPr>
        </p:nvPicPr>
        <p:blipFill>
          <a:blip r:embed="rId2"/>
          <a:srcRect l="15826" r="15826"/>
          <a:stretch>
            <a:fillRect/>
          </a:stretch>
        </p:blipFill>
        <p:spPr/>
      </p:pic>
      <p:sp>
        <p:nvSpPr>
          <p:cNvPr id="4" name="Text Placeholder 3">
            <a:extLst>
              <a:ext uri="{FF2B5EF4-FFF2-40B4-BE49-F238E27FC236}">
                <a16:creationId xmlns:a16="http://schemas.microsoft.com/office/drawing/2014/main" id="{75D34DBD-B940-95C4-B22B-196837C87162}"/>
              </a:ext>
            </a:extLst>
          </p:cNvPr>
          <p:cNvSpPr>
            <a:spLocks noGrp="1"/>
          </p:cNvSpPr>
          <p:nvPr>
            <p:ph type="body" sz="half" idx="2"/>
          </p:nvPr>
        </p:nvSpPr>
        <p:spPr/>
        <p:txBody>
          <a:bodyPr>
            <a:normAutofit fontScale="85000" lnSpcReduction="20000"/>
          </a:bodyPr>
          <a:lstStyle/>
          <a:p>
            <a:r>
              <a:rPr lang="sr-RS" dirty="0"/>
              <a:t>Владимир је рођен 06.08.2020. године, дете је из уредно вођене и контролисане трудноће.</a:t>
            </a:r>
            <a:r>
              <a:rPr lang="sr-Latn-RS" dirty="0"/>
              <a:t> </a:t>
            </a:r>
            <a:r>
              <a:rPr lang="sr-RS" dirty="0"/>
              <a:t>У осмом месецу трудноће, на редовном прегледу је примећено да дете има проширење бочних можданих комора (</a:t>
            </a:r>
            <a:r>
              <a:rPr lang="sr-RS" dirty="0" err="1"/>
              <a:t>вентрикуломегалиа</a:t>
            </a:r>
            <a:r>
              <a:rPr lang="sr-RS" dirty="0"/>
              <a:t>), као и кашњење у развоју.</a:t>
            </a:r>
            <a:r>
              <a:rPr lang="sr-Latn-RS" dirty="0"/>
              <a:t> </a:t>
            </a:r>
            <a:r>
              <a:rPr lang="sr-RS" dirty="0"/>
              <a:t>Од петог дана свог живота Владимир се лечи на Институту за мајку и дете у Београду, где му је на неонатологији испитивањем утврђено присуство вируса </a:t>
            </a:r>
            <a:r>
              <a:rPr lang="sr-RS" dirty="0" err="1"/>
              <a:t>цитомегало</a:t>
            </a:r>
            <a:r>
              <a:rPr lang="sr-RS" dirty="0"/>
              <a:t> и постављене су дијагнозе: </a:t>
            </a:r>
            <a:r>
              <a:rPr lang="sr-RS" dirty="0" err="1"/>
              <a:t>Мицроцепхалиа</a:t>
            </a:r>
            <a:r>
              <a:rPr lang="sr-RS" dirty="0"/>
              <a:t>, </a:t>
            </a:r>
            <a:r>
              <a:rPr lang="sr-RS" dirty="0" err="1"/>
              <a:t>Вентрицуломегалиа</a:t>
            </a:r>
            <a:r>
              <a:rPr lang="sr-RS" dirty="0"/>
              <a:t> и </a:t>
            </a:r>
            <a:r>
              <a:rPr lang="sr-RS" dirty="0" err="1"/>
              <a:t>Инфецтио</a:t>
            </a:r>
            <a:r>
              <a:rPr lang="sr-RS" dirty="0"/>
              <a:t> </a:t>
            </a:r>
            <a:r>
              <a:rPr lang="sr-RS" dirty="0" err="1"/>
              <a:t>ц</a:t>
            </a:r>
            <a:r>
              <a:rPr lang="sr-Latn-RS" dirty="0" err="1"/>
              <a:t>y</a:t>
            </a:r>
            <a:r>
              <a:rPr lang="sr-RS" dirty="0" err="1"/>
              <a:t>томегаловиралис</a:t>
            </a:r>
            <a:r>
              <a:rPr lang="sr-RS" dirty="0"/>
              <a:t> </a:t>
            </a:r>
            <a:r>
              <a:rPr lang="sr-RS" dirty="0" err="1"/>
              <a:t>цонгенита</a:t>
            </a:r>
            <a:r>
              <a:rPr lang="sr-RS" dirty="0"/>
              <a:t>.</a:t>
            </a:r>
            <a:r>
              <a:rPr lang="sr-Latn-RS" dirty="0"/>
              <a:t> </a:t>
            </a:r>
            <a:r>
              <a:rPr lang="sr-RS" dirty="0"/>
              <a:t>Владимиру је потребна помоћ свих нас како би наставио лечење!</a:t>
            </a:r>
            <a:endParaRPr lang="sr-Latn-RS" dirty="0"/>
          </a:p>
          <a:p>
            <a:r>
              <a:rPr lang="sr-Cyrl-RS" dirty="0"/>
              <a:t>Одељење </a:t>
            </a:r>
            <a:r>
              <a:rPr lang="en-US" dirty="0"/>
              <a:t>V</a:t>
            </a:r>
            <a:r>
              <a:rPr lang="sr-Latn-RS" dirty="0"/>
              <a:t>II</a:t>
            </a:r>
            <a:r>
              <a:rPr lang="sr-Latn-RS" baseline="-25000" dirty="0"/>
              <a:t>1</a:t>
            </a:r>
            <a:r>
              <a:rPr lang="sr-Cyrl-RS" dirty="0"/>
              <a:t> наше школе добило је задатак да помогне Владимиру што више могу.</a:t>
            </a:r>
            <a:endParaRPr lang="sr-Latn-RS" dirty="0"/>
          </a:p>
          <a:p>
            <a:endParaRPr lang="sr-Latn-RS" dirty="0"/>
          </a:p>
        </p:txBody>
      </p:sp>
    </p:spTree>
    <p:extLst>
      <p:ext uri="{BB962C8B-B14F-4D97-AF65-F5344CB8AC3E}">
        <p14:creationId xmlns:p14="http://schemas.microsoft.com/office/powerpoint/2010/main" val="102809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9E71-D3BC-D24E-7075-76954C360EE9}"/>
              </a:ext>
            </a:extLst>
          </p:cNvPr>
          <p:cNvSpPr>
            <a:spLocks noGrp="1"/>
          </p:cNvSpPr>
          <p:nvPr>
            <p:ph type="title"/>
          </p:nvPr>
        </p:nvSpPr>
        <p:spPr/>
        <p:txBody>
          <a:bodyPr/>
          <a:lstStyle/>
          <a:p>
            <a:r>
              <a:rPr lang="sr-Cyrl-RS" dirty="0"/>
              <a:t>Ленка Јовановић</a:t>
            </a:r>
            <a:br>
              <a:rPr lang="sr-Cyrl-RS" dirty="0"/>
            </a:br>
            <a:r>
              <a:rPr lang="sr-Cyrl-RS" dirty="0"/>
              <a:t>746</a:t>
            </a:r>
            <a:endParaRPr lang="sr-Latn-RS" dirty="0"/>
          </a:p>
        </p:txBody>
      </p:sp>
      <p:pic>
        <p:nvPicPr>
          <p:cNvPr id="6" name="Picture Placeholder 5">
            <a:extLst>
              <a:ext uri="{FF2B5EF4-FFF2-40B4-BE49-F238E27FC236}">
                <a16:creationId xmlns:a16="http://schemas.microsoft.com/office/drawing/2014/main" id="{2E36875D-1958-DAE1-EEAE-76DBC96693DA}"/>
              </a:ext>
            </a:extLst>
          </p:cNvPr>
          <p:cNvPicPr>
            <a:picLocks noGrp="1" noChangeAspect="1"/>
          </p:cNvPicPr>
          <p:nvPr>
            <p:ph type="pic" idx="1"/>
          </p:nvPr>
        </p:nvPicPr>
        <p:blipFill>
          <a:blip r:embed="rId2"/>
          <a:srcRect l="15977" r="15977"/>
          <a:stretch>
            <a:fillRect/>
          </a:stretch>
        </p:blipFill>
        <p:spPr/>
      </p:pic>
      <p:sp>
        <p:nvSpPr>
          <p:cNvPr id="4" name="Text Placeholder 3">
            <a:extLst>
              <a:ext uri="{FF2B5EF4-FFF2-40B4-BE49-F238E27FC236}">
                <a16:creationId xmlns:a16="http://schemas.microsoft.com/office/drawing/2014/main" id="{9166EF9B-8764-52EB-8995-A35DC29A6D70}"/>
              </a:ext>
            </a:extLst>
          </p:cNvPr>
          <p:cNvSpPr>
            <a:spLocks noGrp="1"/>
          </p:cNvSpPr>
          <p:nvPr>
            <p:ph type="body" sz="half" idx="2"/>
          </p:nvPr>
        </p:nvSpPr>
        <p:spPr/>
        <p:txBody>
          <a:bodyPr>
            <a:normAutofit fontScale="92500" lnSpcReduction="10000"/>
          </a:bodyPr>
          <a:lstStyle/>
          <a:p>
            <a:r>
              <a:rPr lang="sr-RS" dirty="0"/>
              <a:t>Ленка је дете из близаначке, компликоване трудноће, која се завршила царским резом у тридесет и трећој недељи. У трећем дану живота појавили су се трзаји, због којих је одмах консултован неуролог и уведена јој је терапија. Да би стала на своје ногице потребни су јој свакодневни физиотерапеутски третмани и третмани развоја фине моторике, као и средства за трошкове пута за могућност одласка у иностранство и ван града становања, како би наставила своје лечење.</a:t>
            </a:r>
          </a:p>
          <a:p>
            <a:r>
              <a:rPr lang="sr-Cyrl-RS" dirty="0"/>
              <a:t>Одељење </a:t>
            </a:r>
            <a:r>
              <a:rPr lang="en-US" dirty="0"/>
              <a:t>V</a:t>
            </a:r>
            <a:r>
              <a:rPr lang="sr-Latn-RS" dirty="0"/>
              <a:t>II</a:t>
            </a:r>
            <a:r>
              <a:rPr lang="sr-Cyrl-RS" baseline="-25000" dirty="0"/>
              <a:t>2</a:t>
            </a:r>
            <a:r>
              <a:rPr lang="sr-Cyrl-RS" dirty="0"/>
              <a:t> наше школе добило је задатак да помогне Ленки што више могу.</a:t>
            </a:r>
            <a:endParaRPr lang="sr-Latn-RS" dirty="0"/>
          </a:p>
          <a:p>
            <a:endParaRPr lang="sr-Latn-RS" dirty="0"/>
          </a:p>
        </p:txBody>
      </p:sp>
    </p:spTree>
    <p:extLst>
      <p:ext uri="{BB962C8B-B14F-4D97-AF65-F5344CB8AC3E}">
        <p14:creationId xmlns:p14="http://schemas.microsoft.com/office/powerpoint/2010/main" val="249974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DFEE-1954-F694-F0A4-3B9F1B31F334}"/>
              </a:ext>
            </a:extLst>
          </p:cNvPr>
          <p:cNvSpPr>
            <a:spLocks noGrp="1"/>
          </p:cNvSpPr>
          <p:nvPr>
            <p:ph type="title"/>
          </p:nvPr>
        </p:nvSpPr>
        <p:spPr/>
        <p:txBody>
          <a:bodyPr/>
          <a:lstStyle/>
          <a:p>
            <a:r>
              <a:rPr lang="sr-Cyrl-RS" dirty="0"/>
              <a:t>Николина </a:t>
            </a:r>
            <a:r>
              <a:rPr lang="sr-Cyrl-RS" dirty="0" err="1"/>
              <a:t>Неранџић</a:t>
            </a:r>
            <a:br>
              <a:rPr lang="sr-Cyrl-RS" dirty="0"/>
            </a:br>
            <a:r>
              <a:rPr lang="sr-Cyrl-RS" dirty="0"/>
              <a:t>1177</a:t>
            </a:r>
            <a:endParaRPr lang="sr-Latn-RS" dirty="0"/>
          </a:p>
        </p:txBody>
      </p:sp>
      <p:pic>
        <p:nvPicPr>
          <p:cNvPr id="6" name="Picture Placeholder 5">
            <a:extLst>
              <a:ext uri="{FF2B5EF4-FFF2-40B4-BE49-F238E27FC236}">
                <a16:creationId xmlns:a16="http://schemas.microsoft.com/office/drawing/2014/main" id="{3A055D6D-C654-CB8D-A412-EBE49BE685A7}"/>
              </a:ext>
            </a:extLst>
          </p:cNvPr>
          <p:cNvPicPr>
            <a:picLocks noGrp="1" noChangeAspect="1"/>
          </p:cNvPicPr>
          <p:nvPr>
            <p:ph type="pic" idx="1"/>
          </p:nvPr>
        </p:nvPicPr>
        <p:blipFill>
          <a:blip r:embed="rId2"/>
          <a:srcRect t="8708" b="8708"/>
          <a:stretch>
            <a:fillRect/>
          </a:stretch>
        </p:blipFill>
        <p:spPr/>
      </p:pic>
      <p:sp>
        <p:nvSpPr>
          <p:cNvPr id="4" name="Text Placeholder 3">
            <a:extLst>
              <a:ext uri="{FF2B5EF4-FFF2-40B4-BE49-F238E27FC236}">
                <a16:creationId xmlns:a16="http://schemas.microsoft.com/office/drawing/2014/main" id="{90F8C46C-9CB2-94FE-6483-027926693A35}"/>
              </a:ext>
            </a:extLst>
          </p:cNvPr>
          <p:cNvSpPr>
            <a:spLocks noGrp="1"/>
          </p:cNvSpPr>
          <p:nvPr>
            <p:ph type="body" sz="half" idx="2"/>
          </p:nvPr>
        </p:nvSpPr>
        <p:spPr>
          <a:xfrm>
            <a:off x="8549640" y="2423159"/>
            <a:ext cx="3200400" cy="3543531"/>
          </a:xfrm>
        </p:spPr>
        <p:txBody>
          <a:bodyPr>
            <a:normAutofit fontScale="85000" lnSpcReduction="10000"/>
          </a:bodyPr>
          <a:lstStyle/>
          <a:p>
            <a:r>
              <a:rPr lang="sr-RS" dirty="0"/>
              <a:t>Николина је рођена 2009. године у Београду. Дете је из уредно вођене и контролисане трудноће. До 2015. године је била здрава и весела девојчица. Родитељи су приметили промене на </a:t>
            </a:r>
            <a:r>
              <a:rPr lang="sr-RS" dirty="0" err="1"/>
              <a:t>Николинином</a:t>
            </a:r>
            <a:r>
              <a:rPr lang="sr-RS" dirty="0"/>
              <a:t> оку. Након интервенције, Николини је </a:t>
            </a:r>
            <a:r>
              <a:rPr lang="sr-RS" dirty="0" err="1"/>
              <a:t>дијагностикован</a:t>
            </a:r>
            <a:r>
              <a:rPr lang="sr-RS" dirty="0"/>
              <a:t> злоћудни тумор малог мозга. Хитно је оперисана на одељењу неурохирургије при Клиничком центру Србије. Дошло је до великог броја компликација. Николина је изгубила вид, говор, ход, памћење. Само је испуштала језиве болне крике. Још увек не хода самостално, не види, не чује, има потешкоће са памћењем. Да би напредовала у лечењу потребно је много рада. Потребни су интензивни третмани.</a:t>
            </a:r>
          </a:p>
          <a:p>
            <a:r>
              <a:rPr lang="sr-Cyrl-RS" dirty="0"/>
              <a:t>Одељење </a:t>
            </a:r>
            <a:r>
              <a:rPr lang="en-US" dirty="0"/>
              <a:t>V</a:t>
            </a:r>
            <a:r>
              <a:rPr lang="sr-Latn-RS" dirty="0"/>
              <a:t>II</a:t>
            </a:r>
            <a:r>
              <a:rPr lang="sr-Cyrl-RS" baseline="-25000" dirty="0"/>
              <a:t>3 </a:t>
            </a:r>
            <a:r>
              <a:rPr lang="sr-Cyrl-RS" dirty="0"/>
              <a:t> наше школе</a:t>
            </a:r>
            <a:r>
              <a:rPr lang="sr-Cyrl-RS" baseline="-25000" dirty="0"/>
              <a:t> </a:t>
            </a:r>
            <a:r>
              <a:rPr lang="sr-Cyrl-RS" dirty="0"/>
              <a:t> добило је задатак да помогне Николини што више могу.</a:t>
            </a:r>
            <a:endParaRPr lang="sr-Latn-RS" dirty="0"/>
          </a:p>
          <a:p>
            <a:endParaRPr lang="sr-Latn-RS" dirty="0"/>
          </a:p>
        </p:txBody>
      </p:sp>
    </p:spTree>
    <p:extLst>
      <p:ext uri="{BB962C8B-B14F-4D97-AF65-F5344CB8AC3E}">
        <p14:creationId xmlns:p14="http://schemas.microsoft.com/office/powerpoint/2010/main" val="290727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88EC-5C58-6430-1B10-F7936D8C9D3D}"/>
              </a:ext>
            </a:extLst>
          </p:cNvPr>
          <p:cNvSpPr>
            <a:spLocks noGrp="1"/>
          </p:cNvSpPr>
          <p:nvPr>
            <p:ph type="title"/>
          </p:nvPr>
        </p:nvSpPr>
        <p:spPr/>
        <p:txBody>
          <a:bodyPr/>
          <a:lstStyle/>
          <a:p>
            <a:r>
              <a:rPr lang="sr-Cyrl-RS" dirty="0"/>
              <a:t>Радивој Шиљак</a:t>
            </a:r>
            <a:br>
              <a:rPr lang="sr-Cyrl-RS" dirty="0"/>
            </a:br>
            <a:r>
              <a:rPr lang="sr-Cyrl-RS" dirty="0"/>
              <a:t>139</a:t>
            </a:r>
            <a:endParaRPr lang="sr-Latn-RS" dirty="0"/>
          </a:p>
        </p:txBody>
      </p:sp>
      <p:pic>
        <p:nvPicPr>
          <p:cNvPr id="6" name="Picture Placeholder 5">
            <a:extLst>
              <a:ext uri="{FF2B5EF4-FFF2-40B4-BE49-F238E27FC236}">
                <a16:creationId xmlns:a16="http://schemas.microsoft.com/office/drawing/2014/main" id="{42ACB721-88F9-AB0A-B7CF-41D1625A1077}"/>
              </a:ext>
            </a:extLst>
          </p:cNvPr>
          <p:cNvPicPr>
            <a:picLocks noGrp="1" noChangeAspect="1"/>
          </p:cNvPicPr>
          <p:nvPr>
            <p:ph type="pic" idx="1"/>
          </p:nvPr>
        </p:nvPicPr>
        <p:blipFill>
          <a:blip r:embed="rId2"/>
          <a:srcRect t="17338" b="17338"/>
          <a:stretch>
            <a:fillRect/>
          </a:stretch>
        </p:blipFill>
        <p:spPr/>
      </p:pic>
      <p:sp>
        <p:nvSpPr>
          <p:cNvPr id="4" name="Text Placeholder 3">
            <a:extLst>
              <a:ext uri="{FF2B5EF4-FFF2-40B4-BE49-F238E27FC236}">
                <a16:creationId xmlns:a16="http://schemas.microsoft.com/office/drawing/2014/main" id="{ED12DB2E-61A4-27CE-448E-DA3949609DA2}"/>
              </a:ext>
            </a:extLst>
          </p:cNvPr>
          <p:cNvSpPr>
            <a:spLocks noGrp="1"/>
          </p:cNvSpPr>
          <p:nvPr>
            <p:ph type="body" sz="half" idx="2"/>
          </p:nvPr>
        </p:nvSpPr>
        <p:spPr/>
        <p:txBody>
          <a:bodyPr>
            <a:normAutofit fontScale="85000" lnSpcReduction="20000"/>
          </a:bodyPr>
          <a:lstStyle/>
          <a:p>
            <a:r>
              <a:rPr lang="sr-RS" dirty="0"/>
              <a:t>Радивој је рођен као здрава беба, али је тринаести дан свог живота доживео клиничку смрт. Од тог тренутка креће његова животна борба - дијагностификована му је церебрална парализа. Захваљујући хуманим људима прикупљен је првобитни износ који је био неопходан за Радивоја и плаћање третмана матичним ћелијама. Овај пресладак дечак је након првог третмана направио своје прве кораке и изговорио прве речи. Неопходна су му средства за наставак лечења матичним ћелијама, операцију, </a:t>
            </a:r>
            <a:r>
              <a:rPr lang="sr-RS" dirty="0" err="1"/>
              <a:t>асистивну</a:t>
            </a:r>
            <a:r>
              <a:rPr lang="sr-RS" dirty="0"/>
              <a:t> технологију, као и за ортопедска помагала како би могао да стане на ноге и буде као и сви његови вршњаци.</a:t>
            </a:r>
            <a:endParaRPr lang="sr-Cyrl-RS" dirty="0"/>
          </a:p>
          <a:p>
            <a:r>
              <a:rPr lang="sr-Cyrl-RS" dirty="0"/>
              <a:t>Одељење </a:t>
            </a:r>
            <a:r>
              <a:rPr lang="en-US" dirty="0"/>
              <a:t>V</a:t>
            </a:r>
            <a:r>
              <a:rPr lang="sr-Latn-RS" dirty="0"/>
              <a:t>II</a:t>
            </a:r>
            <a:r>
              <a:rPr lang="sr-Cyrl-RS" baseline="-25000" dirty="0"/>
              <a:t>4 </a:t>
            </a:r>
            <a:r>
              <a:rPr lang="sr-Cyrl-RS" dirty="0"/>
              <a:t> наше школе</a:t>
            </a:r>
            <a:r>
              <a:rPr lang="sr-Cyrl-RS" baseline="-25000" dirty="0"/>
              <a:t> </a:t>
            </a:r>
            <a:r>
              <a:rPr lang="sr-Cyrl-RS" dirty="0"/>
              <a:t> добило је задатак да помогне Радивоју што више могу.</a:t>
            </a:r>
            <a:endParaRPr lang="sr-Latn-RS" dirty="0"/>
          </a:p>
          <a:p>
            <a:endParaRPr lang="sr-Cyrl-RS" dirty="0"/>
          </a:p>
          <a:p>
            <a:endParaRPr lang="sr-Latn-RS" dirty="0"/>
          </a:p>
        </p:txBody>
      </p:sp>
    </p:spTree>
    <p:extLst>
      <p:ext uri="{BB962C8B-B14F-4D97-AF65-F5344CB8AC3E}">
        <p14:creationId xmlns:p14="http://schemas.microsoft.com/office/powerpoint/2010/main" val="205451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340D-F60B-FA55-CD52-5951AF2D6B9B}"/>
              </a:ext>
            </a:extLst>
          </p:cNvPr>
          <p:cNvSpPr>
            <a:spLocks noGrp="1"/>
          </p:cNvSpPr>
          <p:nvPr>
            <p:ph type="title"/>
          </p:nvPr>
        </p:nvSpPr>
        <p:spPr/>
        <p:txBody>
          <a:bodyPr/>
          <a:lstStyle/>
          <a:p>
            <a:r>
              <a:rPr lang="sr-Cyrl-RS" dirty="0"/>
              <a:t>Лазар Ристић</a:t>
            </a:r>
            <a:br>
              <a:rPr lang="sr-Cyrl-RS" dirty="0"/>
            </a:br>
            <a:r>
              <a:rPr lang="sr-Cyrl-RS" dirty="0"/>
              <a:t>1009</a:t>
            </a:r>
            <a:endParaRPr lang="sr-Latn-RS" dirty="0"/>
          </a:p>
        </p:txBody>
      </p:sp>
      <p:sp>
        <p:nvSpPr>
          <p:cNvPr id="4" name="Text Placeholder 3">
            <a:extLst>
              <a:ext uri="{FF2B5EF4-FFF2-40B4-BE49-F238E27FC236}">
                <a16:creationId xmlns:a16="http://schemas.microsoft.com/office/drawing/2014/main" id="{C7D35242-40E7-5BEB-2458-6BB81CB454B0}"/>
              </a:ext>
            </a:extLst>
          </p:cNvPr>
          <p:cNvSpPr>
            <a:spLocks noGrp="1"/>
          </p:cNvSpPr>
          <p:nvPr>
            <p:ph type="body" sz="half" idx="2"/>
          </p:nvPr>
        </p:nvSpPr>
        <p:spPr>
          <a:xfrm>
            <a:off x="8549640" y="2423160"/>
            <a:ext cx="3200400" cy="3580476"/>
          </a:xfrm>
        </p:spPr>
        <p:txBody>
          <a:bodyPr>
            <a:normAutofit fontScale="85000" lnSpcReduction="20000"/>
          </a:bodyPr>
          <a:lstStyle/>
          <a:p>
            <a:r>
              <a:rPr lang="sr-RS" dirty="0"/>
              <a:t>Лазар има 15 година. Живео је као и сваки други тинејџер, све до кобног 30. јуна 2020. године  где је један скок у базен, био кобан и променио му живот из корена. Лазар је преживео, али је задобио тешке повреде 5 и 6 пршљена, оток кичмене мождине и контузију кичме. Лазар је успео  постићи одређене резултате,  али недовољно за самосталност. У потпуности је зависан од туђе помоћи, почевши од храњења, кретања у колицима, немогућност обављања физиолошких потреба. Родитељи се обраћају свим хуманим људима, да помогну колико је ко у могућности да би Лазар отишао на операцију и да би се што пре опоравио. </a:t>
            </a:r>
            <a:endParaRPr lang="sr-Cyrl-RS" dirty="0"/>
          </a:p>
          <a:p>
            <a:endParaRPr lang="sr-RS" dirty="0"/>
          </a:p>
          <a:p>
            <a:r>
              <a:rPr lang="sr-Cyrl-RS" dirty="0"/>
              <a:t>Одељење </a:t>
            </a:r>
            <a:r>
              <a:rPr lang="en-US" dirty="0"/>
              <a:t>V</a:t>
            </a:r>
            <a:r>
              <a:rPr lang="sr-Latn-RS" dirty="0"/>
              <a:t>III</a:t>
            </a:r>
            <a:r>
              <a:rPr lang="sr-Cyrl-RS" baseline="-25000" dirty="0"/>
              <a:t>1</a:t>
            </a:r>
            <a:r>
              <a:rPr lang="sr-Cyrl-RS" dirty="0"/>
              <a:t> наше школе</a:t>
            </a:r>
            <a:r>
              <a:rPr lang="sr-Cyrl-RS" baseline="-25000" dirty="0"/>
              <a:t> </a:t>
            </a:r>
            <a:r>
              <a:rPr lang="sr-Cyrl-RS" dirty="0"/>
              <a:t> добило је задатак да помогне Лазару што више могу.</a:t>
            </a:r>
            <a:endParaRPr lang="sr-Latn-RS" dirty="0"/>
          </a:p>
          <a:p>
            <a:endParaRPr lang="sr-Latn-RS" dirty="0"/>
          </a:p>
        </p:txBody>
      </p:sp>
      <p:pic>
        <p:nvPicPr>
          <p:cNvPr id="14" name="Picture Placeholder 13">
            <a:extLst>
              <a:ext uri="{FF2B5EF4-FFF2-40B4-BE49-F238E27FC236}">
                <a16:creationId xmlns:a16="http://schemas.microsoft.com/office/drawing/2014/main" id="{AC9681F8-1EDE-8555-5CEE-555D8E5FEAB1}"/>
              </a:ext>
            </a:extLst>
          </p:cNvPr>
          <p:cNvPicPr>
            <a:picLocks noGrp="1" noChangeAspect="1"/>
          </p:cNvPicPr>
          <p:nvPr>
            <p:ph type="pic" idx="1"/>
          </p:nvPr>
        </p:nvPicPr>
        <p:blipFill>
          <a:blip r:embed="rId2"/>
          <a:srcRect t="8708" b="8708"/>
          <a:stretch>
            <a:fillRect/>
          </a:stretch>
        </p:blipFill>
        <p:spPr/>
      </p:pic>
    </p:spTree>
    <p:extLst>
      <p:ext uri="{BB962C8B-B14F-4D97-AF65-F5344CB8AC3E}">
        <p14:creationId xmlns:p14="http://schemas.microsoft.com/office/powerpoint/2010/main" val="286632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5EB3-57B8-9890-1C16-62550BAF1734}"/>
              </a:ext>
            </a:extLst>
          </p:cNvPr>
          <p:cNvSpPr>
            <a:spLocks noGrp="1"/>
          </p:cNvSpPr>
          <p:nvPr>
            <p:ph type="title"/>
          </p:nvPr>
        </p:nvSpPr>
        <p:spPr/>
        <p:txBody>
          <a:bodyPr/>
          <a:lstStyle/>
          <a:p>
            <a:r>
              <a:rPr lang="sr-Cyrl-RS" dirty="0"/>
              <a:t>Василије Пантелић</a:t>
            </a:r>
            <a:br>
              <a:rPr lang="sr-Cyrl-RS" dirty="0"/>
            </a:br>
            <a:r>
              <a:rPr lang="sr-Cyrl-RS" dirty="0"/>
              <a:t>421</a:t>
            </a:r>
            <a:endParaRPr lang="sr-Latn-RS" dirty="0"/>
          </a:p>
        </p:txBody>
      </p:sp>
      <p:pic>
        <p:nvPicPr>
          <p:cNvPr id="6" name="Picture Placeholder 5">
            <a:extLst>
              <a:ext uri="{FF2B5EF4-FFF2-40B4-BE49-F238E27FC236}">
                <a16:creationId xmlns:a16="http://schemas.microsoft.com/office/drawing/2014/main" id="{581D32EC-7F6C-68D3-F640-DEE057D66A12}"/>
              </a:ext>
            </a:extLst>
          </p:cNvPr>
          <p:cNvPicPr>
            <a:picLocks noGrp="1" noChangeAspect="1"/>
          </p:cNvPicPr>
          <p:nvPr>
            <p:ph type="pic" idx="1"/>
          </p:nvPr>
        </p:nvPicPr>
        <p:blipFill rotWithShape="1">
          <a:blip r:embed="rId2"/>
          <a:srcRect r="36621"/>
          <a:stretch/>
        </p:blipFill>
        <p:spPr>
          <a:xfrm>
            <a:off x="0" y="0"/>
            <a:ext cx="8287789" cy="6858000"/>
          </a:xfrm>
        </p:spPr>
      </p:pic>
      <p:sp>
        <p:nvSpPr>
          <p:cNvPr id="4" name="Text Placeholder 3">
            <a:extLst>
              <a:ext uri="{FF2B5EF4-FFF2-40B4-BE49-F238E27FC236}">
                <a16:creationId xmlns:a16="http://schemas.microsoft.com/office/drawing/2014/main" id="{84ECC211-9CB9-2D7A-AF15-39DD55C406FA}"/>
              </a:ext>
            </a:extLst>
          </p:cNvPr>
          <p:cNvSpPr>
            <a:spLocks noGrp="1"/>
          </p:cNvSpPr>
          <p:nvPr>
            <p:ph type="body" sz="half" idx="2"/>
          </p:nvPr>
        </p:nvSpPr>
        <p:spPr>
          <a:xfrm>
            <a:off x="8549640" y="2423159"/>
            <a:ext cx="3200400" cy="3578629"/>
          </a:xfrm>
        </p:spPr>
        <p:txBody>
          <a:bodyPr>
            <a:normAutofit fontScale="92500" lnSpcReduction="20000"/>
          </a:bodyPr>
          <a:lstStyle/>
          <a:p>
            <a:r>
              <a:rPr lang="sr-RS" dirty="0"/>
              <a:t>Василије је превремено рођен, у седмом месецу, са само 1200 грама. Његова дијагноза је </a:t>
            </a:r>
            <a:r>
              <a:rPr lang="sr-RS" dirty="0" err="1"/>
              <a:t>Некротични</a:t>
            </a:r>
            <a:r>
              <a:rPr lang="sr-RS" dirty="0"/>
              <a:t> </a:t>
            </a:r>
            <a:r>
              <a:rPr lang="sr-RS" dirty="0" err="1"/>
              <a:t>ентероколитис</a:t>
            </a:r>
            <a:r>
              <a:rPr lang="sr-RS" dirty="0"/>
              <a:t> (НЕК), синдром оштећења црева са поремећајем цревне пасаже. Убрзо по рођењу је имао прву операцију на којој су му одстрањени делови танког и дебелог црева, након које добија сепсу. Прогнозе за преживљавање су биле само 1%. Лекове које узима без дијагнозе су његова свакодневица, а лекарске ординације дом. Омогућимо овом неустрашивом дечаку одлазак на дијагностику у иностранство, јер Васа има права да сазна на који начин ће се борити против болести.</a:t>
            </a:r>
            <a:endParaRPr lang="sr-Cyrl-RS" dirty="0"/>
          </a:p>
          <a:p>
            <a:r>
              <a:rPr lang="sr-Cyrl-RS" dirty="0"/>
              <a:t>Одељење </a:t>
            </a:r>
            <a:r>
              <a:rPr lang="en-US" dirty="0"/>
              <a:t>V</a:t>
            </a:r>
            <a:r>
              <a:rPr lang="sr-Latn-RS" dirty="0"/>
              <a:t>III</a:t>
            </a:r>
            <a:r>
              <a:rPr lang="sr-Cyrl-RS" baseline="-25000" dirty="0"/>
              <a:t>2</a:t>
            </a:r>
            <a:r>
              <a:rPr lang="sr-Cyrl-RS" dirty="0"/>
              <a:t> наше школе</a:t>
            </a:r>
            <a:r>
              <a:rPr lang="sr-Cyrl-RS" baseline="-25000" dirty="0"/>
              <a:t> </a:t>
            </a:r>
            <a:r>
              <a:rPr lang="sr-Cyrl-RS" dirty="0"/>
              <a:t> добило је задатак да помогне Василију што више могу</a:t>
            </a:r>
            <a:endParaRPr lang="sr-Latn-RS" dirty="0"/>
          </a:p>
        </p:txBody>
      </p:sp>
    </p:spTree>
    <p:extLst>
      <p:ext uri="{BB962C8B-B14F-4D97-AF65-F5344CB8AC3E}">
        <p14:creationId xmlns:p14="http://schemas.microsoft.com/office/powerpoint/2010/main" val="3973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8547-11E2-C86E-06AD-87128C03927B}"/>
              </a:ext>
            </a:extLst>
          </p:cNvPr>
          <p:cNvSpPr>
            <a:spLocks noGrp="1"/>
          </p:cNvSpPr>
          <p:nvPr>
            <p:ph type="title"/>
          </p:nvPr>
        </p:nvSpPr>
        <p:spPr/>
        <p:txBody>
          <a:bodyPr/>
          <a:lstStyle/>
          <a:p>
            <a:r>
              <a:rPr lang="sr-Cyrl-RS" dirty="0"/>
              <a:t>Ленка Анђелковић</a:t>
            </a:r>
            <a:br>
              <a:rPr lang="sr-Cyrl-RS" dirty="0"/>
            </a:br>
            <a:r>
              <a:rPr lang="sr-Cyrl-RS" dirty="0"/>
              <a:t>1162</a:t>
            </a:r>
            <a:endParaRPr lang="sr-Latn-RS" dirty="0"/>
          </a:p>
        </p:txBody>
      </p:sp>
      <p:pic>
        <p:nvPicPr>
          <p:cNvPr id="6" name="Picture Placeholder 5">
            <a:extLst>
              <a:ext uri="{FF2B5EF4-FFF2-40B4-BE49-F238E27FC236}">
                <a16:creationId xmlns:a16="http://schemas.microsoft.com/office/drawing/2014/main" id="{50B8CBBB-44FA-D96D-586F-4F78126D1C92}"/>
              </a:ext>
            </a:extLst>
          </p:cNvPr>
          <p:cNvPicPr>
            <a:picLocks noGrp="1" noChangeAspect="1"/>
          </p:cNvPicPr>
          <p:nvPr>
            <p:ph type="pic" idx="1"/>
          </p:nvPr>
        </p:nvPicPr>
        <p:blipFill>
          <a:blip r:embed="rId2"/>
          <a:srcRect t="8708" b="8708"/>
          <a:stretch>
            <a:fillRect/>
          </a:stretch>
        </p:blipFill>
        <p:spPr/>
      </p:pic>
      <p:sp>
        <p:nvSpPr>
          <p:cNvPr id="4" name="Text Placeholder 3">
            <a:extLst>
              <a:ext uri="{FF2B5EF4-FFF2-40B4-BE49-F238E27FC236}">
                <a16:creationId xmlns:a16="http://schemas.microsoft.com/office/drawing/2014/main" id="{A94F928D-F5A6-E8F6-7AB2-7AE91A5B3EF1}"/>
              </a:ext>
            </a:extLst>
          </p:cNvPr>
          <p:cNvSpPr>
            <a:spLocks noGrp="1"/>
          </p:cNvSpPr>
          <p:nvPr>
            <p:ph type="body" sz="half" idx="2"/>
          </p:nvPr>
        </p:nvSpPr>
        <p:spPr>
          <a:xfrm>
            <a:off x="8549640" y="2423160"/>
            <a:ext cx="3200400" cy="3611880"/>
          </a:xfrm>
        </p:spPr>
        <p:txBody>
          <a:bodyPr>
            <a:normAutofit fontScale="85000" lnSpcReduction="20000"/>
          </a:bodyPr>
          <a:lstStyle/>
          <a:p>
            <a:r>
              <a:rPr lang="sr-RS" dirty="0"/>
              <a:t>Ленка је рођена 12.08.2020. године у Београду.</a:t>
            </a:r>
            <a:r>
              <a:rPr lang="sr-Cyrl-RS" dirty="0"/>
              <a:t> </a:t>
            </a:r>
            <a:r>
              <a:rPr lang="sr-RS" dirty="0"/>
              <a:t>Установљено је кашњење у </a:t>
            </a:r>
            <a:r>
              <a:rPr lang="sr-RS" dirty="0" err="1"/>
              <a:t>психомоторном</a:t>
            </a:r>
            <a:r>
              <a:rPr lang="sr-RS" dirty="0"/>
              <a:t> развоју као и </a:t>
            </a:r>
            <a:r>
              <a:rPr lang="sr-RS" dirty="0" err="1"/>
              <a:t>хипо</a:t>
            </a:r>
            <a:r>
              <a:rPr lang="sr-RS" dirty="0"/>
              <a:t>/хипертонија појединих група мишића, због којих се Ленка још увек не окреће на стомак, не седи самостално, не пузи и не хода. Са 16 месеци старости, она још увек не говори, а услед ослабљених рефлекса сисања и гутања, храњење јој је отежано и у највећој мери се обавља помоћу </a:t>
            </a:r>
            <a:r>
              <a:rPr lang="sr-RS" dirty="0" err="1"/>
              <a:t>гастростоме</a:t>
            </a:r>
            <a:r>
              <a:rPr lang="sr-RS" dirty="0"/>
              <a:t>. Упркос веома тешком иницијалном стању и лошим прогнозама, Ленка се до сада показала као велики борац и захваљујући бројним терапијама и третманима које похађа, остварила је значајан напредак. Ленка свакодневно похађа интензивне физикалне третмане под </a:t>
            </a:r>
            <a:r>
              <a:rPr lang="sr-RS" dirty="0" err="1"/>
              <a:t>наџором</a:t>
            </a:r>
            <a:r>
              <a:rPr lang="sr-RS" dirty="0"/>
              <a:t> лекара, вежба са логопедима, дефектолозима и физиотерапеутима.</a:t>
            </a:r>
            <a:endParaRPr lang="sr-Cyrl-RS" dirty="0"/>
          </a:p>
          <a:p>
            <a:r>
              <a:rPr lang="sr-Cyrl-RS" dirty="0"/>
              <a:t>Одељење </a:t>
            </a:r>
            <a:r>
              <a:rPr lang="en-US" dirty="0"/>
              <a:t>V</a:t>
            </a:r>
            <a:r>
              <a:rPr lang="sr-Latn-RS" dirty="0"/>
              <a:t>III</a:t>
            </a:r>
            <a:r>
              <a:rPr lang="sr-Cyrl-RS" baseline="-25000" dirty="0"/>
              <a:t>3</a:t>
            </a:r>
            <a:r>
              <a:rPr lang="sr-Cyrl-RS" dirty="0"/>
              <a:t> наше школе</a:t>
            </a:r>
            <a:r>
              <a:rPr lang="sr-Cyrl-RS" baseline="-25000" dirty="0"/>
              <a:t> </a:t>
            </a:r>
            <a:r>
              <a:rPr lang="sr-Cyrl-RS" dirty="0"/>
              <a:t> добило је задатак да помогне Николини што више могу</a:t>
            </a:r>
          </a:p>
          <a:p>
            <a:endParaRPr lang="sr-Latn-RS" dirty="0"/>
          </a:p>
        </p:txBody>
      </p:sp>
    </p:spTree>
    <p:extLst>
      <p:ext uri="{BB962C8B-B14F-4D97-AF65-F5344CB8AC3E}">
        <p14:creationId xmlns:p14="http://schemas.microsoft.com/office/powerpoint/2010/main" val="7138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8E69-4EEC-213E-5277-EDE288C6F912}"/>
              </a:ext>
            </a:extLst>
          </p:cNvPr>
          <p:cNvSpPr>
            <a:spLocks noGrp="1"/>
          </p:cNvSpPr>
          <p:nvPr>
            <p:ph type="title"/>
          </p:nvPr>
        </p:nvSpPr>
        <p:spPr/>
        <p:txBody>
          <a:bodyPr/>
          <a:lstStyle/>
          <a:p>
            <a:r>
              <a:rPr lang="sr-Cyrl-RS" dirty="0"/>
              <a:t>Тара Ђокић</a:t>
            </a:r>
            <a:br>
              <a:rPr lang="sr-Cyrl-RS" dirty="0"/>
            </a:br>
            <a:r>
              <a:rPr lang="sr-Cyrl-RS" dirty="0"/>
              <a:t>837</a:t>
            </a:r>
            <a:endParaRPr lang="sr-Latn-RS" dirty="0"/>
          </a:p>
        </p:txBody>
      </p:sp>
      <p:pic>
        <p:nvPicPr>
          <p:cNvPr id="6" name="Picture Placeholder 5">
            <a:extLst>
              <a:ext uri="{FF2B5EF4-FFF2-40B4-BE49-F238E27FC236}">
                <a16:creationId xmlns:a16="http://schemas.microsoft.com/office/drawing/2014/main" id="{0AF9502B-74E2-2C3C-809F-DF84495DCEA8}"/>
              </a:ext>
            </a:extLst>
          </p:cNvPr>
          <p:cNvPicPr>
            <a:picLocks noGrp="1" noChangeAspect="1"/>
          </p:cNvPicPr>
          <p:nvPr>
            <p:ph type="pic" idx="1"/>
          </p:nvPr>
        </p:nvPicPr>
        <p:blipFill>
          <a:blip r:embed="rId2"/>
          <a:srcRect t="8708" b="8708"/>
          <a:stretch>
            <a:fillRect/>
          </a:stretch>
        </p:blipFill>
        <p:spPr/>
      </p:pic>
      <p:sp>
        <p:nvSpPr>
          <p:cNvPr id="4" name="Text Placeholder 3">
            <a:extLst>
              <a:ext uri="{FF2B5EF4-FFF2-40B4-BE49-F238E27FC236}">
                <a16:creationId xmlns:a16="http://schemas.microsoft.com/office/drawing/2014/main" id="{5A151A64-6E05-5902-607C-C87A299FD82C}"/>
              </a:ext>
            </a:extLst>
          </p:cNvPr>
          <p:cNvSpPr>
            <a:spLocks noGrp="1"/>
          </p:cNvSpPr>
          <p:nvPr>
            <p:ph type="body" sz="half" idx="2"/>
          </p:nvPr>
        </p:nvSpPr>
        <p:spPr>
          <a:xfrm>
            <a:off x="8549640" y="2423159"/>
            <a:ext cx="3200400" cy="3595255"/>
          </a:xfrm>
        </p:spPr>
        <p:txBody>
          <a:bodyPr>
            <a:normAutofit fontScale="92500" lnSpcReduction="10000"/>
          </a:bodyPr>
          <a:lstStyle/>
          <a:p>
            <a:r>
              <a:rPr lang="sr-RS" dirty="0"/>
              <a:t>Тара је рођена у двадесет шестој недељи трудноће. Бори се са тешким обликом церебралне парализе, </a:t>
            </a:r>
            <a:r>
              <a:rPr lang="sr-RS" dirty="0" err="1"/>
              <a:t>Њестовим</a:t>
            </a:r>
            <a:r>
              <a:rPr lang="sr-RS" dirty="0"/>
              <a:t> синдромом, великим оштећењем мозга, а уграђен јој је и ЦП </a:t>
            </a:r>
            <a:r>
              <a:rPr lang="sr-RS" dirty="0" err="1"/>
              <a:t>шант</a:t>
            </a:r>
            <a:r>
              <a:rPr lang="sr-RS" dirty="0"/>
              <a:t>. Тари су неопходна средства за интензиван рад са дефектологом, логопедом, физиотерапеутом, затим за рехабилитације, аспиратор, медикаменте, медицински потрошни материјал, ортопедска помагала, специјалистичке прегледе, лабораторијске анализе, уградњу покретног лифта, као и за лечење у иностранству.</a:t>
            </a:r>
            <a:endParaRPr lang="sr-Cyrl-RS" dirty="0"/>
          </a:p>
          <a:p>
            <a:r>
              <a:rPr lang="sr-Cyrl-RS" dirty="0"/>
              <a:t>Одељење </a:t>
            </a:r>
            <a:r>
              <a:rPr lang="en-US" dirty="0"/>
              <a:t>V</a:t>
            </a:r>
            <a:r>
              <a:rPr lang="sr-Latn-RS" dirty="0"/>
              <a:t>III</a:t>
            </a:r>
            <a:r>
              <a:rPr lang="sr-Cyrl-RS" baseline="-25000" dirty="0"/>
              <a:t>4</a:t>
            </a:r>
            <a:r>
              <a:rPr lang="sr-Cyrl-RS" dirty="0"/>
              <a:t> наше школе</a:t>
            </a:r>
            <a:r>
              <a:rPr lang="sr-Cyrl-RS" baseline="-25000" dirty="0"/>
              <a:t> </a:t>
            </a:r>
            <a:r>
              <a:rPr lang="sr-Cyrl-RS" dirty="0"/>
              <a:t> добило је задатак да помогне Тари што више могу</a:t>
            </a:r>
          </a:p>
          <a:p>
            <a:endParaRPr lang="sr-Latn-RS" dirty="0"/>
          </a:p>
        </p:txBody>
      </p:sp>
    </p:spTree>
    <p:extLst>
      <p:ext uri="{BB962C8B-B14F-4D97-AF65-F5344CB8AC3E}">
        <p14:creationId xmlns:p14="http://schemas.microsoft.com/office/powerpoint/2010/main" val="174740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F484-6BE2-A336-73FA-E14109C260C3}"/>
              </a:ext>
            </a:extLst>
          </p:cNvPr>
          <p:cNvSpPr>
            <a:spLocks noGrp="1"/>
          </p:cNvSpPr>
          <p:nvPr>
            <p:ph type="title"/>
          </p:nvPr>
        </p:nvSpPr>
        <p:spPr>
          <a:xfrm>
            <a:off x="8549639" y="685800"/>
            <a:ext cx="3356033" cy="1737360"/>
          </a:xfrm>
        </p:spPr>
        <p:txBody>
          <a:bodyPr/>
          <a:lstStyle/>
          <a:p>
            <a:r>
              <a:rPr lang="sr-Cyrl-RS" dirty="0"/>
              <a:t>Дуња Миховиловић</a:t>
            </a:r>
            <a:br>
              <a:rPr lang="sr-Cyrl-RS" dirty="0"/>
            </a:br>
            <a:r>
              <a:rPr lang="sr-Cyrl-RS" dirty="0"/>
              <a:t>1190</a:t>
            </a:r>
            <a:endParaRPr lang="sr-Latn-RS" dirty="0"/>
          </a:p>
        </p:txBody>
      </p:sp>
      <p:sp>
        <p:nvSpPr>
          <p:cNvPr id="4" name="Text Placeholder 3">
            <a:extLst>
              <a:ext uri="{FF2B5EF4-FFF2-40B4-BE49-F238E27FC236}">
                <a16:creationId xmlns:a16="http://schemas.microsoft.com/office/drawing/2014/main" id="{FD545653-BB57-D1DB-94FD-AA64D1CE5EE8}"/>
              </a:ext>
            </a:extLst>
          </p:cNvPr>
          <p:cNvSpPr>
            <a:spLocks noGrp="1"/>
          </p:cNvSpPr>
          <p:nvPr>
            <p:ph type="body" sz="half" idx="2"/>
          </p:nvPr>
        </p:nvSpPr>
        <p:spPr>
          <a:xfrm>
            <a:off x="8549640" y="2423160"/>
            <a:ext cx="3356032" cy="3291840"/>
          </a:xfrm>
        </p:spPr>
        <p:txBody>
          <a:bodyPr>
            <a:normAutofit lnSpcReduction="10000"/>
          </a:bodyPr>
          <a:lstStyle/>
          <a:p>
            <a:r>
              <a:rPr lang="sr-Cyrl-RS" dirty="0"/>
              <a:t>Дуња Миховиловић рођена је 2013. године. Имала је доста компликација на рођењу, а компликације су се погоршале када је имала годину дана. Тада су доктори открили да има РС Ретов синдром. Од Рет синдрома болују само девојчице. Нажалост Дуња је једна од њих. Последице Рет синдрома су немогућност ходања. Дуњи су потребне донације како би зауставила прогрес болести, као и за разне прегледе и третмане.</a:t>
            </a:r>
          </a:p>
          <a:p>
            <a:r>
              <a:rPr lang="sr-Cyrl-RS" dirty="0"/>
              <a:t>Одељење </a:t>
            </a:r>
            <a:r>
              <a:rPr lang="en-US" dirty="0"/>
              <a:t>V</a:t>
            </a:r>
            <a:r>
              <a:rPr lang="en-US" baseline="-25000" dirty="0"/>
              <a:t>1</a:t>
            </a:r>
            <a:r>
              <a:rPr lang="sr-Cyrl-RS" dirty="0"/>
              <a:t> наше школе добило је задатак да помогне Дуњи што више могу.</a:t>
            </a:r>
            <a:endParaRPr lang="sr-Latn-RS" dirty="0"/>
          </a:p>
        </p:txBody>
      </p:sp>
      <p:pic>
        <p:nvPicPr>
          <p:cNvPr id="10" name="Picture Placeholder 9">
            <a:extLst>
              <a:ext uri="{FF2B5EF4-FFF2-40B4-BE49-F238E27FC236}">
                <a16:creationId xmlns:a16="http://schemas.microsoft.com/office/drawing/2014/main" id="{5EB1DC9C-88A2-969D-252C-93EC61B21574}"/>
              </a:ext>
            </a:extLst>
          </p:cNvPr>
          <p:cNvPicPr>
            <a:picLocks noGrp="1" noChangeAspect="1"/>
          </p:cNvPicPr>
          <p:nvPr>
            <p:ph type="pic" idx="1"/>
          </p:nvPr>
        </p:nvPicPr>
        <p:blipFill>
          <a:blip r:embed="rId2"/>
          <a:srcRect t="17508" b="17508"/>
          <a:stretch>
            <a:fillRect/>
          </a:stretch>
        </p:blipFill>
        <p:spPr/>
      </p:pic>
    </p:spTree>
    <p:extLst>
      <p:ext uri="{BB962C8B-B14F-4D97-AF65-F5344CB8AC3E}">
        <p14:creationId xmlns:p14="http://schemas.microsoft.com/office/powerpoint/2010/main" val="97780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51E9-5C49-4E19-54E9-5F22E094A414}"/>
              </a:ext>
            </a:extLst>
          </p:cNvPr>
          <p:cNvSpPr>
            <a:spLocks noGrp="1"/>
          </p:cNvSpPr>
          <p:nvPr>
            <p:ph type="title"/>
          </p:nvPr>
        </p:nvSpPr>
        <p:spPr/>
        <p:txBody>
          <a:bodyPr/>
          <a:lstStyle/>
          <a:p>
            <a:r>
              <a:rPr lang="sr-Cyrl-RS" dirty="0"/>
              <a:t>Михајло Грбић</a:t>
            </a:r>
            <a:br>
              <a:rPr lang="sr-Cyrl-RS" dirty="0"/>
            </a:br>
            <a:r>
              <a:rPr lang="sr-Cyrl-RS" dirty="0"/>
              <a:t>24</a:t>
            </a:r>
            <a:endParaRPr lang="sr-Latn-RS" dirty="0"/>
          </a:p>
        </p:txBody>
      </p:sp>
      <p:pic>
        <p:nvPicPr>
          <p:cNvPr id="6" name="Picture Placeholder 5">
            <a:extLst>
              <a:ext uri="{FF2B5EF4-FFF2-40B4-BE49-F238E27FC236}">
                <a16:creationId xmlns:a16="http://schemas.microsoft.com/office/drawing/2014/main" id="{CEE84128-4515-08A8-9D6E-4BC898C81986}"/>
              </a:ext>
            </a:extLst>
          </p:cNvPr>
          <p:cNvPicPr>
            <a:picLocks noGrp="1" noChangeAspect="1"/>
          </p:cNvPicPr>
          <p:nvPr>
            <p:ph type="pic" idx="1"/>
          </p:nvPr>
        </p:nvPicPr>
        <p:blipFill>
          <a:blip r:embed="rId2"/>
          <a:srcRect l="9637" r="9637"/>
          <a:stretch>
            <a:fillRect/>
          </a:stretch>
        </p:blipFill>
        <p:spPr/>
      </p:pic>
      <p:sp>
        <p:nvSpPr>
          <p:cNvPr id="4" name="Text Placeholder 3">
            <a:extLst>
              <a:ext uri="{FF2B5EF4-FFF2-40B4-BE49-F238E27FC236}">
                <a16:creationId xmlns:a16="http://schemas.microsoft.com/office/drawing/2014/main" id="{99EB7034-7872-D5F7-256C-DD09A42053EC}"/>
              </a:ext>
            </a:extLst>
          </p:cNvPr>
          <p:cNvSpPr>
            <a:spLocks noGrp="1"/>
          </p:cNvSpPr>
          <p:nvPr>
            <p:ph type="body" sz="half" idx="2"/>
          </p:nvPr>
        </p:nvSpPr>
        <p:spPr/>
        <p:txBody>
          <a:bodyPr>
            <a:normAutofit fontScale="92500" lnSpcReduction="10000"/>
          </a:bodyPr>
          <a:lstStyle/>
          <a:p>
            <a:r>
              <a:rPr lang="sr-Cyrl-RS" dirty="0"/>
              <a:t>Михајло Грбић рођен је 2008. године и доктори су му одмах по рођењу прогнозирали да ће до краја живота остати у лежећем положају. Захваљујући добрим људима, после пет година терапије Михајло може самостално да седи, сабира и одузима, чита и прича са вршњацима. Да би се Михајло могао да хода потребне су му терапије са матичним ћелијама. Нажалост породица је све своје материјалне ресурсе потрошила на </a:t>
            </a:r>
            <a:r>
              <a:rPr lang="sr-Cyrl-RS" dirty="0" err="1"/>
              <a:t>нјеговолеченје</a:t>
            </a:r>
            <a:r>
              <a:rPr lang="sr-Cyrl-RS" dirty="0"/>
              <a:t>.</a:t>
            </a:r>
          </a:p>
          <a:p>
            <a:r>
              <a:rPr lang="sr-Cyrl-RS" dirty="0"/>
              <a:t>Одељење </a:t>
            </a:r>
            <a:r>
              <a:rPr lang="en-US" dirty="0"/>
              <a:t>V</a:t>
            </a:r>
            <a:r>
              <a:rPr lang="sr-Cyrl-RS" baseline="-25000" dirty="0"/>
              <a:t>2</a:t>
            </a:r>
            <a:r>
              <a:rPr lang="sr-Cyrl-RS" dirty="0"/>
              <a:t> наше школе добило је задатак да помогне Михајлу што више могу.</a:t>
            </a:r>
            <a:endParaRPr lang="sr-Latn-RS" dirty="0"/>
          </a:p>
          <a:p>
            <a:endParaRPr lang="sr-Cyrl-RS" dirty="0"/>
          </a:p>
        </p:txBody>
      </p:sp>
    </p:spTree>
    <p:extLst>
      <p:ext uri="{BB962C8B-B14F-4D97-AF65-F5344CB8AC3E}">
        <p14:creationId xmlns:p14="http://schemas.microsoft.com/office/powerpoint/2010/main" val="37051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80F1-D94C-9D25-2D34-DA36FB55E4AE}"/>
              </a:ext>
            </a:extLst>
          </p:cNvPr>
          <p:cNvSpPr>
            <a:spLocks noGrp="1"/>
          </p:cNvSpPr>
          <p:nvPr>
            <p:ph type="title"/>
          </p:nvPr>
        </p:nvSpPr>
        <p:spPr/>
        <p:txBody>
          <a:bodyPr/>
          <a:lstStyle/>
          <a:p>
            <a:r>
              <a:rPr lang="sr-Cyrl-RS" dirty="0"/>
              <a:t>Семра Куртановић</a:t>
            </a:r>
            <a:br>
              <a:rPr lang="sr-Cyrl-RS" dirty="0"/>
            </a:br>
            <a:r>
              <a:rPr lang="sr-Cyrl-RS" dirty="0"/>
              <a:t>306</a:t>
            </a:r>
            <a:endParaRPr lang="sr-Latn-RS" dirty="0"/>
          </a:p>
        </p:txBody>
      </p:sp>
      <p:pic>
        <p:nvPicPr>
          <p:cNvPr id="6" name="Picture Placeholder 5">
            <a:extLst>
              <a:ext uri="{FF2B5EF4-FFF2-40B4-BE49-F238E27FC236}">
                <a16:creationId xmlns:a16="http://schemas.microsoft.com/office/drawing/2014/main" id="{1C7B80B4-A16E-5F41-5DCD-9234FBB6C4BB}"/>
              </a:ext>
            </a:extLst>
          </p:cNvPr>
          <p:cNvPicPr>
            <a:picLocks noGrp="1" noChangeAspect="1"/>
          </p:cNvPicPr>
          <p:nvPr>
            <p:ph type="pic" idx="1"/>
          </p:nvPr>
        </p:nvPicPr>
        <p:blipFill>
          <a:blip r:embed="rId2"/>
          <a:srcRect l="9637" r="9637"/>
          <a:stretch>
            <a:fillRect/>
          </a:stretch>
        </p:blipFill>
        <p:spPr/>
      </p:pic>
      <p:sp>
        <p:nvSpPr>
          <p:cNvPr id="4" name="Text Placeholder 3">
            <a:extLst>
              <a:ext uri="{FF2B5EF4-FFF2-40B4-BE49-F238E27FC236}">
                <a16:creationId xmlns:a16="http://schemas.microsoft.com/office/drawing/2014/main" id="{D271F68A-425E-69A2-E0D8-637ED99727F4}"/>
              </a:ext>
            </a:extLst>
          </p:cNvPr>
          <p:cNvSpPr>
            <a:spLocks noGrp="1"/>
          </p:cNvSpPr>
          <p:nvPr>
            <p:ph type="body" sz="half" idx="2"/>
          </p:nvPr>
        </p:nvSpPr>
        <p:spPr/>
        <p:txBody>
          <a:bodyPr>
            <a:normAutofit lnSpcReduction="10000"/>
          </a:bodyPr>
          <a:lstStyle/>
          <a:p>
            <a:r>
              <a:rPr lang="sr-Cyrl-RS" dirty="0"/>
              <a:t>Семра Куртановић рођена је 2005. године. Има поремећај који се назива ,,Дете Лептир”. Поремећај се назива тако јер деца која болују од овог поремећаја имају кожу осетљиву као лептирова крила. Када је имала 12 година, Семра је била под тоталном анестезијом чак 87 пут и на операцијама које трају по 6 сати. Нажалост овај поремећај није излечив, али Семри требају газе које би јој учиниле живот лакшим.</a:t>
            </a:r>
          </a:p>
          <a:p>
            <a:r>
              <a:rPr lang="sr-Cyrl-RS" dirty="0"/>
              <a:t>Одељење </a:t>
            </a:r>
            <a:r>
              <a:rPr lang="en-US" dirty="0"/>
              <a:t>V</a:t>
            </a:r>
            <a:r>
              <a:rPr lang="sr-Cyrl-RS" baseline="-25000" dirty="0"/>
              <a:t>3</a:t>
            </a:r>
            <a:r>
              <a:rPr lang="sr-Cyrl-RS" dirty="0"/>
              <a:t> наше школе добило је задатак да помогне Семри што више могу.</a:t>
            </a:r>
            <a:endParaRPr lang="sr-Latn-RS" dirty="0"/>
          </a:p>
          <a:p>
            <a:endParaRPr lang="sr-Latn-RS" dirty="0"/>
          </a:p>
        </p:txBody>
      </p:sp>
    </p:spTree>
    <p:extLst>
      <p:ext uri="{BB962C8B-B14F-4D97-AF65-F5344CB8AC3E}">
        <p14:creationId xmlns:p14="http://schemas.microsoft.com/office/powerpoint/2010/main" val="228758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BEDA-F84A-D080-7284-9B83D18B51D7}"/>
              </a:ext>
            </a:extLst>
          </p:cNvPr>
          <p:cNvSpPr>
            <a:spLocks noGrp="1"/>
          </p:cNvSpPr>
          <p:nvPr>
            <p:ph type="title"/>
          </p:nvPr>
        </p:nvSpPr>
        <p:spPr/>
        <p:txBody>
          <a:bodyPr/>
          <a:lstStyle/>
          <a:p>
            <a:r>
              <a:rPr lang="sr-Cyrl-RS" dirty="0"/>
              <a:t>Сара Петковски</a:t>
            </a:r>
            <a:br>
              <a:rPr lang="sr-Cyrl-RS" dirty="0"/>
            </a:br>
            <a:r>
              <a:rPr lang="sr-Cyrl-RS" dirty="0"/>
              <a:t>356</a:t>
            </a:r>
            <a:endParaRPr lang="sr-Latn-RS" dirty="0"/>
          </a:p>
        </p:txBody>
      </p:sp>
      <p:pic>
        <p:nvPicPr>
          <p:cNvPr id="6" name="Picture Placeholder 5">
            <a:extLst>
              <a:ext uri="{FF2B5EF4-FFF2-40B4-BE49-F238E27FC236}">
                <a16:creationId xmlns:a16="http://schemas.microsoft.com/office/drawing/2014/main" id="{BC61D5A5-9613-5A65-1AC7-5DE6365CF25F}"/>
              </a:ext>
            </a:extLst>
          </p:cNvPr>
          <p:cNvPicPr>
            <a:picLocks noGrp="1" noChangeAspect="1"/>
          </p:cNvPicPr>
          <p:nvPr>
            <p:ph type="pic" idx="1"/>
          </p:nvPr>
        </p:nvPicPr>
        <p:blipFill>
          <a:blip r:embed="rId2"/>
          <a:srcRect t="8708" b="8708"/>
          <a:stretch>
            <a:fillRect/>
          </a:stretch>
        </p:blipFill>
        <p:spPr/>
      </p:pic>
      <p:sp>
        <p:nvSpPr>
          <p:cNvPr id="4" name="Text Placeholder 3">
            <a:extLst>
              <a:ext uri="{FF2B5EF4-FFF2-40B4-BE49-F238E27FC236}">
                <a16:creationId xmlns:a16="http://schemas.microsoft.com/office/drawing/2014/main" id="{115E2C63-DD00-3B5A-CA47-E35CA201C1A7}"/>
              </a:ext>
            </a:extLst>
          </p:cNvPr>
          <p:cNvSpPr>
            <a:spLocks noGrp="1"/>
          </p:cNvSpPr>
          <p:nvPr>
            <p:ph type="body" sz="half" idx="2"/>
          </p:nvPr>
        </p:nvSpPr>
        <p:spPr/>
        <p:txBody>
          <a:bodyPr/>
          <a:lstStyle/>
          <a:p>
            <a:r>
              <a:rPr lang="sr-Cyrl-RS" dirty="0"/>
              <a:t>Сара Петковски рођена је 2010. године. После компликација на рођењу, дијагностификована јој је церебрална парализа. Данас је Сари покретљивост јако ограничена, и мање је развијена од својих вршњака. Сари су потребне донације како би наставила рехабилитацију. </a:t>
            </a:r>
          </a:p>
          <a:p>
            <a:r>
              <a:rPr lang="sr-Cyrl-RS" dirty="0"/>
              <a:t>Одељење </a:t>
            </a:r>
            <a:r>
              <a:rPr lang="en-US" dirty="0"/>
              <a:t>V</a:t>
            </a:r>
            <a:r>
              <a:rPr lang="sr-Cyrl-RS" baseline="-25000" dirty="0"/>
              <a:t>4</a:t>
            </a:r>
            <a:r>
              <a:rPr lang="sr-Cyrl-RS" dirty="0"/>
              <a:t> наше школе добило је задатак да помогне Сари што више могу.</a:t>
            </a:r>
            <a:endParaRPr lang="sr-Latn-RS" dirty="0"/>
          </a:p>
          <a:p>
            <a:endParaRPr lang="sr-Latn-RS" dirty="0"/>
          </a:p>
        </p:txBody>
      </p:sp>
    </p:spTree>
    <p:extLst>
      <p:ext uri="{BB962C8B-B14F-4D97-AF65-F5344CB8AC3E}">
        <p14:creationId xmlns:p14="http://schemas.microsoft.com/office/powerpoint/2010/main" val="130846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9600-89FD-62C1-6F02-61702BF07CD5}"/>
              </a:ext>
            </a:extLst>
          </p:cNvPr>
          <p:cNvSpPr>
            <a:spLocks noGrp="1"/>
          </p:cNvSpPr>
          <p:nvPr>
            <p:ph type="title"/>
          </p:nvPr>
        </p:nvSpPr>
        <p:spPr/>
        <p:txBody>
          <a:bodyPr/>
          <a:lstStyle/>
          <a:p>
            <a:r>
              <a:rPr lang="sr-Cyrl-RS" dirty="0"/>
              <a:t>Ирина Петровић</a:t>
            </a:r>
            <a:br>
              <a:rPr lang="sr-Cyrl-RS" dirty="0"/>
            </a:br>
            <a:r>
              <a:rPr lang="sr-Cyrl-RS" dirty="0"/>
              <a:t>586</a:t>
            </a:r>
            <a:endParaRPr lang="sr-Latn-RS" dirty="0"/>
          </a:p>
        </p:txBody>
      </p:sp>
      <p:pic>
        <p:nvPicPr>
          <p:cNvPr id="6" name="Picture Placeholder 5">
            <a:extLst>
              <a:ext uri="{FF2B5EF4-FFF2-40B4-BE49-F238E27FC236}">
                <a16:creationId xmlns:a16="http://schemas.microsoft.com/office/drawing/2014/main" id="{C7ECCD3A-6D97-DAA6-BF04-E3EF5F39647F}"/>
              </a:ext>
            </a:extLst>
          </p:cNvPr>
          <p:cNvPicPr>
            <a:picLocks noGrp="1" noChangeAspect="1"/>
          </p:cNvPicPr>
          <p:nvPr>
            <p:ph type="pic" idx="1"/>
          </p:nvPr>
        </p:nvPicPr>
        <p:blipFill>
          <a:blip r:embed="rId2"/>
          <a:srcRect t="8708" b="8708"/>
          <a:stretch>
            <a:fillRect/>
          </a:stretch>
        </p:blipFill>
        <p:spPr/>
      </p:pic>
      <p:sp>
        <p:nvSpPr>
          <p:cNvPr id="4" name="Text Placeholder 3">
            <a:extLst>
              <a:ext uri="{FF2B5EF4-FFF2-40B4-BE49-F238E27FC236}">
                <a16:creationId xmlns:a16="http://schemas.microsoft.com/office/drawing/2014/main" id="{817B1537-8E10-DCF3-8C0F-558DCFFA7CE9}"/>
              </a:ext>
            </a:extLst>
          </p:cNvPr>
          <p:cNvSpPr>
            <a:spLocks noGrp="1"/>
          </p:cNvSpPr>
          <p:nvPr>
            <p:ph type="body" sz="half" idx="2"/>
          </p:nvPr>
        </p:nvSpPr>
        <p:spPr>
          <a:xfrm>
            <a:off x="8549640" y="2489662"/>
            <a:ext cx="3200400" cy="3291840"/>
          </a:xfrm>
        </p:spPr>
        <p:txBody>
          <a:bodyPr>
            <a:normAutofit lnSpcReduction="10000"/>
          </a:bodyPr>
          <a:lstStyle/>
          <a:p>
            <a:r>
              <a:rPr lang="sr-Cyrl-RS" dirty="0"/>
              <a:t>Ирина Петровић рођена је 2012. године као превремено рођени близанац са свега 880 грама. Била је толико мала да је могла да стане у шаке, а доктори су долазили из других земаља јер нису могли да верују да је преживела. </a:t>
            </a:r>
            <a:r>
              <a:rPr lang="sr-RS" dirty="0"/>
              <a:t>Њена дијагноза је спастичка диплегична церебрална парализа. Дошло је време да Ирина пође у школу, а њене ноге је ’’не слушају баш најбоље’’.</a:t>
            </a:r>
            <a:endParaRPr lang="sr-Cyrl-RS" dirty="0"/>
          </a:p>
          <a:p>
            <a:r>
              <a:rPr lang="sr-Cyrl-RS" dirty="0"/>
              <a:t>Одељење </a:t>
            </a:r>
            <a:r>
              <a:rPr lang="en-US" dirty="0"/>
              <a:t>V</a:t>
            </a:r>
            <a:r>
              <a:rPr lang="sr-Latn-RS" dirty="0"/>
              <a:t>I</a:t>
            </a:r>
            <a:r>
              <a:rPr lang="sr-Latn-RS" baseline="-25000" dirty="0"/>
              <a:t>1</a:t>
            </a:r>
            <a:r>
              <a:rPr lang="sr-Cyrl-RS" dirty="0"/>
              <a:t> наше школе добило је задатак да помогне Ирини што више могу.</a:t>
            </a:r>
            <a:endParaRPr lang="sr-Latn-RS" dirty="0"/>
          </a:p>
          <a:p>
            <a:endParaRPr lang="sr-Cyrl-RS" dirty="0"/>
          </a:p>
          <a:p>
            <a:endParaRPr lang="sr-Latn-RS" dirty="0"/>
          </a:p>
        </p:txBody>
      </p:sp>
    </p:spTree>
    <p:extLst>
      <p:ext uri="{BB962C8B-B14F-4D97-AF65-F5344CB8AC3E}">
        <p14:creationId xmlns:p14="http://schemas.microsoft.com/office/powerpoint/2010/main" val="95006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4984-D446-CA3E-3306-5A1C0D581676}"/>
              </a:ext>
            </a:extLst>
          </p:cNvPr>
          <p:cNvSpPr>
            <a:spLocks noGrp="1"/>
          </p:cNvSpPr>
          <p:nvPr>
            <p:ph type="title"/>
          </p:nvPr>
        </p:nvSpPr>
        <p:spPr/>
        <p:txBody>
          <a:bodyPr>
            <a:normAutofit fontScale="90000"/>
          </a:bodyPr>
          <a:lstStyle/>
          <a:p>
            <a:r>
              <a:rPr lang="sr-Cyrl-RS" dirty="0"/>
              <a:t>Огњен и Константин Веђић</a:t>
            </a:r>
            <a:br>
              <a:rPr lang="sr-Cyrl-RS" dirty="0"/>
            </a:br>
            <a:r>
              <a:rPr lang="sr-Cyrl-RS" dirty="0"/>
              <a:t>712</a:t>
            </a:r>
            <a:endParaRPr lang="sr-Latn-RS" dirty="0"/>
          </a:p>
        </p:txBody>
      </p:sp>
      <p:sp>
        <p:nvSpPr>
          <p:cNvPr id="4" name="Text Placeholder 3">
            <a:extLst>
              <a:ext uri="{FF2B5EF4-FFF2-40B4-BE49-F238E27FC236}">
                <a16:creationId xmlns:a16="http://schemas.microsoft.com/office/drawing/2014/main" id="{B153B3CA-B38C-65D9-1DA1-00DDBD97B757}"/>
              </a:ext>
            </a:extLst>
          </p:cNvPr>
          <p:cNvSpPr>
            <a:spLocks noGrp="1"/>
          </p:cNvSpPr>
          <p:nvPr>
            <p:ph type="body" sz="half" idx="2"/>
          </p:nvPr>
        </p:nvSpPr>
        <p:spPr>
          <a:xfrm>
            <a:off x="8549640" y="2423160"/>
            <a:ext cx="3200400" cy="4434840"/>
          </a:xfrm>
        </p:spPr>
        <p:txBody>
          <a:bodyPr>
            <a:normAutofit lnSpcReduction="10000"/>
          </a:bodyPr>
          <a:lstStyle/>
          <a:p>
            <a:r>
              <a:rPr lang="sr-Cyrl-RS" dirty="0"/>
              <a:t>Огњен и Константин су браћа рођена 2017. године. Константину је са годину и по дана дијагностификован развојни поремећај – аутизам, са говорном маном. Огњен слабо једе, нагло губи на телесној тежини, не спава, постаје јако раздражљив и престаје да хода. После двадесет дана болничког лечења на Институту за мајку и дете упућен је на дечију психијатрију где тим лекара констатује развојни поремећај и саветује даље лечење дефектолога, логопеда и физијатра. Потребне су им донације како би наставили да се развијају.</a:t>
            </a:r>
          </a:p>
          <a:p>
            <a:r>
              <a:rPr lang="sr-Cyrl-RS" dirty="0"/>
              <a:t>Одељење </a:t>
            </a:r>
            <a:r>
              <a:rPr lang="en-US" dirty="0"/>
              <a:t>V</a:t>
            </a:r>
            <a:r>
              <a:rPr lang="sr-Latn-RS" dirty="0"/>
              <a:t>I</a:t>
            </a:r>
            <a:r>
              <a:rPr lang="sr-Cyrl-RS" baseline="-25000" dirty="0"/>
              <a:t>2</a:t>
            </a:r>
            <a:r>
              <a:rPr lang="sr-Cyrl-RS" dirty="0"/>
              <a:t> наше школе добило је задатак да помогне Огњену и Константину што више могу.</a:t>
            </a:r>
            <a:endParaRPr lang="sr-Latn-RS" dirty="0"/>
          </a:p>
          <a:p>
            <a:endParaRPr lang="sr-Latn-RS" dirty="0"/>
          </a:p>
        </p:txBody>
      </p:sp>
      <p:pic>
        <p:nvPicPr>
          <p:cNvPr id="14" name="Picture Placeholder 13">
            <a:extLst>
              <a:ext uri="{FF2B5EF4-FFF2-40B4-BE49-F238E27FC236}">
                <a16:creationId xmlns:a16="http://schemas.microsoft.com/office/drawing/2014/main" id="{E2624AFE-007F-E380-7414-8A1049CD7E27}"/>
              </a:ext>
            </a:extLst>
          </p:cNvPr>
          <p:cNvPicPr>
            <a:picLocks noGrp="1" noChangeAspect="1"/>
          </p:cNvPicPr>
          <p:nvPr>
            <p:ph type="pic" idx="1"/>
          </p:nvPr>
        </p:nvPicPr>
        <p:blipFill>
          <a:blip r:embed="rId2"/>
          <a:srcRect t="8708" b="8708"/>
          <a:stretch>
            <a:fillRect/>
          </a:stretch>
        </p:blipFill>
        <p:spPr/>
      </p:pic>
    </p:spTree>
    <p:extLst>
      <p:ext uri="{BB962C8B-B14F-4D97-AF65-F5344CB8AC3E}">
        <p14:creationId xmlns:p14="http://schemas.microsoft.com/office/powerpoint/2010/main" val="301039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8258-C2BD-1CCB-053B-E459A3824021}"/>
              </a:ext>
            </a:extLst>
          </p:cNvPr>
          <p:cNvSpPr>
            <a:spLocks noGrp="1"/>
          </p:cNvSpPr>
          <p:nvPr>
            <p:ph type="title"/>
          </p:nvPr>
        </p:nvSpPr>
        <p:spPr/>
        <p:txBody>
          <a:bodyPr>
            <a:normAutofit fontScale="90000"/>
          </a:bodyPr>
          <a:lstStyle/>
          <a:p>
            <a:r>
              <a:rPr lang="sr-Cyrl-RS" dirty="0"/>
              <a:t>Виктор </a:t>
            </a:r>
            <a:r>
              <a:rPr lang="sr-Cyrl-RS" dirty="0" err="1"/>
              <a:t>Вукомановић</a:t>
            </a:r>
            <a:br>
              <a:rPr lang="sr-Cyrl-RS" dirty="0"/>
            </a:br>
            <a:r>
              <a:rPr lang="sr-Cyrl-RS" dirty="0"/>
              <a:t>1140</a:t>
            </a:r>
            <a:endParaRPr lang="sr-Latn-RS" dirty="0"/>
          </a:p>
        </p:txBody>
      </p:sp>
      <p:pic>
        <p:nvPicPr>
          <p:cNvPr id="6" name="Picture Placeholder 5">
            <a:extLst>
              <a:ext uri="{FF2B5EF4-FFF2-40B4-BE49-F238E27FC236}">
                <a16:creationId xmlns:a16="http://schemas.microsoft.com/office/drawing/2014/main" id="{9E30149E-DB3A-221D-BC5B-7869F622E0CF}"/>
              </a:ext>
            </a:extLst>
          </p:cNvPr>
          <p:cNvPicPr>
            <a:picLocks noGrp="1" noChangeAspect="1"/>
          </p:cNvPicPr>
          <p:nvPr>
            <p:ph type="pic" idx="1"/>
          </p:nvPr>
        </p:nvPicPr>
        <p:blipFill>
          <a:blip r:embed="rId2"/>
          <a:srcRect t="8708" b="8708"/>
          <a:stretch>
            <a:fillRect/>
          </a:stretch>
        </p:blipFill>
        <p:spPr/>
      </p:pic>
      <p:sp>
        <p:nvSpPr>
          <p:cNvPr id="4" name="Text Placeholder 3">
            <a:extLst>
              <a:ext uri="{FF2B5EF4-FFF2-40B4-BE49-F238E27FC236}">
                <a16:creationId xmlns:a16="http://schemas.microsoft.com/office/drawing/2014/main" id="{C803D267-5779-B788-AC3A-AA0DB26E279E}"/>
              </a:ext>
            </a:extLst>
          </p:cNvPr>
          <p:cNvSpPr>
            <a:spLocks noGrp="1"/>
          </p:cNvSpPr>
          <p:nvPr>
            <p:ph type="body" sz="half" idx="2"/>
          </p:nvPr>
        </p:nvSpPr>
        <p:spPr>
          <a:xfrm>
            <a:off x="8549640" y="2423160"/>
            <a:ext cx="3200400" cy="3749040"/>
          </a:xfrm>
        </p:spPr>
        <p:txBody>
          <a:bodyPr>
            <a:normAutofit lnSpcReduction="10000"/>
          </a:bodyPr>
          <a:lstStyle/>
          <a:p>
            <a:r>
              <a:rPr lang="sr-RS" dirty="0"/>
              <a:t>Виктор је рођен 2021. године и одмах по рођењу примећено је да му је десно око мање.</a:t>
            </a:r>
            <a:r>
              <a:rPr lang="sr-Cyrl-RS" dirty="0"/>
              <a:t> </a:t>
            </a:r>
            <a:r>
              <a:rPr lang="sr-RS" dirty="0"/>
              <a:t>Поред естетског проблема који је приметан, Виктор нажалост нема могућност вида на десном оку. Како не би дошло до даљег деформисања лобање, приликом раста, и да би се уградила протеза, око је неопходно третирати и извршити неколико оперативних захвата. Средства су му потребна за специјалистичке прегледе, оперативне захвате ока и за путне трошкове.</a:t>
            </a:r>
            <a:endParaRPr lang="sr-Cyrl-RS" dirty="0"/>
          </a:p>
          <a:p>
            <a:r>
              <a:rPr lang="sr-Cyrl-RS" dirty="0"/>
              <a:t>Одељење </a:t>
            </a:r>
            <a:r>
              <a:rPr lang="en-US" dirty="0"/>
              <a:t>V</a:t>
            </a:r>
            <a:r>
              <a:rPr lang="sr-Latn-RS" dirty="0"/>
              <a:t>I</a:t>
            </a:r>
            <a:r>
              <a:rPr lang="sr-Cyrl-RS" baseline="-25000" dirty="0"/>
              <a:t>3</a:t>
            </a:r>
            <a:r>
              <a:rPr lang="sr-Cyrl-RS" dirty="0"/>
              <a:t> наше школе добило је задатак да помогне Виктору што више могу.</a:t>
            </a:r>
            <a:endParaRPr lang="sr-Latn-RS" dirty="0"/>
          </a:p>
          <a:p>
            <a:endParaRPr lang="sr-RS" dirty="0"/>
          </a:p>
          <a:p>
            <a:endParaRPr lang="sr-Latn-RS" dirty="0"/>
          </a:p>
        </p:txBody>
      </p:sp>
    </p:spTree>
    <p:extLst>
      <p:ext uri="{BB962C8B-B14F-4D97-AF65-F5344CB8AC3E}">
        <p14:creationId xmlns:p14="http://schemas.microsoft.com/office/powerpoint/2010/main" val="211357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1A0-DA31-BA32-5A0D-F29F5BE99696}"/>
              </a:ext>
            </a:extLst>
          </p:cNvPr>
          <p:cNvSpPr>
            <a:spLocks noGrp="1"/>
          </p:cNvSpPr>
          <p:nvPr>
            <p:ph type="title"/>
          </p:nvPr>
        </p:nvSpPr>
        <p:spPr>
          <a:xfrm>
            <a:off x="8549639" y="685800"/>
            <a:ext cx="3309851" cy="1737360"/>
          </a:xfrm>
        </p:spPr>
        <p:txBody>
          <a:bodyPr/>
          <a:lstStyle/>
          <a:p>
            <a:r>
              <a:rPr lang="sr-Cyrl-RS" dirty="0"/>
              <a:t>Михајло Стаменковић</a:t>
            </a:r>
            <a:endParaRPr lang="sr-Latn-RS" dirty="0"/>
          </a:p>
        </p:txBody>
      </p:sp>
      <p:pic>
        <p:nvPicPr>
          <p:cNvPr id="6" name="Picture Placeholder 5">
            <a:extLst>
              <a:ext uri="{FF2B5EF4-FFF2-40B4-BE49-F238E27FC236}">
                <a16:creationId xmlns:a16="http://schemas.microsoft.com/office/drawing/2014/main" id="{0121F321-745A-7CA5-C3D5-6FA679966134}"/>
              </a:ext>
            </a:extLst>
          </p:cNvPr>
          <p:cNvPicPr>
            <a:picLocks noGrp="1" noChangeAspect="1"/>
          </p:cNvPicPr>
          <p:nvPr>
            <p:ph type="pic" idx="1"/>
          </p:nvPr>
        </p:nvPicPr>
        <p:blipFill>
          <a:blip r:embed="rId2"/>
          <a:srcRect l="18214" r="18214"/>
          <a:stretch>
            <a:fillRect/>
          </a:stretch>
        </p:blipFill>
        <p:spPr/>
      </p:pic>
      <p:sp>
        <p:nvSpPr>
          <p:cNvPr id="4" name="Text Placeholder 3">
            <a:extLst>
              <a:ext uri="{FF2B5EF4-FFF2-40B4-BE49-F238E27FC236}">
                <a16:creationId xmlns:a16="http://schemas.microsoft.com/office/drawing/2014/main" id="{47CA0C4A-EB34-3680-48E0-F17664C9F8B9}"/>
              </a:ext>
            </a:extLst>
          </p:cNvPr>
          <p:cNvSpPr>
            <a:spLocks noGrp="1"/>
          </p:cNvSpPr>
          <p:nvPr>
            <p:ph type="body" sz="half" idx="2"/>
          </p:nvPr>
        </p:nvSpPr>
        <p:spPr>
          <a:xfrm>
            <a:off x="8549640" y="2423160"/>
            <a:ext cx="3309850" cy="3291840"/>
          </a:xfrm>
        </p:spPr>
        <p:txBody>
          <a:bodyPr>
            <a:normAutofit fontScale="92500" lnSpcReduction="20000"/>
          </a:bodyPr>
          <a:lstStyle/>
          <a:p>
            <a:r>
              <a:rPr lang="sr-RS" dirty="0"/>
              <a:t>Михајло Стаменковић рођен је 2011. године. Крајем 2018. године Михајлу је дијагностикована Дишенова мишићна дистрофија (наследна болест која напада мишиће рамена, кукова, бутина и листова.</a:t>
            </a:r>
            <a:r>
              <a:rPr lang="sr-Cyrl-RS" dirty="0"/>
              <a:t> </a:t>
            </a:r>
            <a:r>
              <a:rPr lang="sr-RS" dirty="0"/>
              <a:t>Лек који је Михајлу потребан зове се Аталурен. Он још увек није одобрен у Србији. Његова цена је око 400.000 евра. Да би имао ефекта, деца која га примају морају остати на ногама, а већина оболеле деце престају ходати око 12. године живота. Михајло нема времена и потребно је да иде учестало на физикалне терапије и вежбе које би успориле прогресију болести.</a:t>
            </a:r>
          </a:p>
          <a:p>
            <a:r>
              <a:rPr lang="sr-Cyrl-RS" dirty="0"/>
              <a:t>Одељење </a:t>
            </a:r>
            <a:r>
              <a:rPr lang="en-US" dirty="0"/>
              <a:t>V</a:t>
            </a:r>
            <a:r>
              <a:rPr lang="sr-Latn-RS" dirty="0"/>
              <a:t>I</a:t>
            </a:r>
            <a:r>
              <a:rPr lang="sr-Cyrl-RS" baseline="-25000" dirty="0"/>
              <a:t>4</a:t>
            </a:r>
            <a:r>
              <a:rPr lang="sr-Cyrl-RS" dirty="0"/>
              <a:t> наше школе добило је задатак да помогне Михајлу што више могу.</a:t>
            </a:r>
            <a:endParaRPr lang="sr-Latn-RS" dirty="0"/>
          </a:p>
          <a:p>
            <a:endParaRPr lang="sr-Latn-RS" dirty="0"/>
          </a:p>
        </p:txBody>
      </p:sp>
    </p:spTree>
    <p:extLst>
      <p:ext uri="{BB962C8B-B14F-4D97-AF65-F5344CB8AC3E}">
        <p14:creationId xmlns:p14="http://schemas.microsoft.com/office/powerpoint/2010/main" val="2976097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{D3F1AE0C-3E1A-D24E-941B-4904C68E8B52}tf10001070_mac</Template>
  <TotalTime>176</TotalTime>
  <Words>1872</Words>
  <Application>Microsoft Macintosh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Rockwell Extra Bold</vt:lpstr>
      <vt:lpstr>Wingdings</vt:lpstr>
      <vt:lpstr>Wood Type</vt:lpstr>
      <vt:lpstr>ИГК ЗА 17</vt:lpstr>
      <vt:lpstr>Дуња Миховиловић 1190</vt:lpstr>
      <vt:lpstr>Михајло Грбић 24</vt:lpstr>
      <vt:lpstr>Семра Куртановић 306</vt:lpstr>
      <vt:lpstr>Сара Петковски 356</vt:lpstr>
      <vt:lpstr>Ирина Петровић 586</vt:lpstr>
      <vt:lpstr>Огњен и Константин Веђић 712</vt:lpstr>
      <vt:lpstr>Виктор Вукомановић 1140</vt:lpstr>
      <vt:lpstr>Михајло Стаменковић</vt:lpstr>
      <vt:lpstr>Тијана Чекеревац</vt:lpstr>
      <vt:lpstr>Vladimir Stanković 1224</vt:lpstr>
      <vt:lpstr>Ленка Јовановић 746</vt:lpstr>
      <vt:lpstr>Николина Неранџић 1177</vt:lpstr>
      <vt:lpstr>Радивој Шиљак 139</vt:lpstr>
      <vt:lpstr>Лазар Ристић 1009</vt:lpstr>
      <vt:lpstr>Василије Пантелић 421</vt:lpstr>
      <vt:lpstr>Ленка Анђелковић 1162</vt:lpstr>
      <vt:lpstr>Тара Ђокић 837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ИГК за 17</dc:title>
  <dc:creator>Aleksa Lukić</dc:creator>
  <cp:lastModifiedBy>Aleksa Lukić</cp:lastModifiedBy>
  <cp:revision>4</cp:revision>
  <dcterms:created xsi:type="dcterms:W3CDTF">2022-11-06T10:00:24Z</dcterms:created>
  <dcterms:modified xsi:type="dcterms:W3CDTF">2022-11-18T21:01:08Z</dcterms:modified>
</cp:coreProperties>
</file>